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18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FFFBE0-ED46-4DC6-B1ED-100F5DCAB110}" type="datetimeFigureOut">
              <a:rPr lang="it-IT" smtClean="0"/>
              <a:pPr/>
              <a:t>29/01/2019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AED14F-BB12-4EEC-9086-A04101572EC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0"/>
            <a:ext cx="4143404" cy="2604683"/>
          </a:xfrm>
          <a:prstGeom prst="rect">
            <a:avLst/>
          </a:prstGeom>
          <a:noFill/>
        </p:spPr>
      </p:pic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5984" y="3429000"/>
            <a:ext cx="6215106" cy="1732438"/>
          </a:xfrm>
        </p:spPr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chemeClr val="accent1"/>
                </a:solidFill>
              </a:rPr>
              <a:t>Progetto trigger</a:t>
            </a:r>
            <a:endParaRPr lang="it-IT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0298" y="571480"/>
            <a:ext cx="6143668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b="1" dirty="0" smtClean="0">
                <a:solidFill>
                  <a:schemeClr val="accent1"/>
                </a:solidFill>
              </a:rPr>
              <a:t>INTRODUZIONE :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La </a:t>
            </a:r>
            <a:r>
              <a:rPr lang="it-IT" dirty="0" err="1" smtClean="0"/>
              <a:t>boulangerie</a:t>
            </a:r>
            <a:r>
              <a:rPr lang="it-IT" dirty="0" smtClean="0"/>
              <a:t> </a:t>
            </a:r>
            <a:r>
              <a:rPr lang="it-IT" dirty="0" smtClean="0"/>
              <a:t>“</a:t>
            </a:r>
            <a:r>
              <a:rPr lang="it-IT" i="1" dirty="0" err="1" smtClean="0"/>
              <a:t>el</a:t>
            </a:r>
            <a:r>
              <a:rPr lang="it-IT" i="1" dirty="0" smtClean="0"/>
              <a:t> </a:t>
            </a:r>
            <a:r>
              <a:rPr lang="it-IT" i="1" dirty="0" smtClean="0"/>
              <a:t>pan d’</a:t>
            </a:r>
            <a:r>
              <a:rPr lang="it-IT" i="1" dirty="0" err="1" smtClean="0"/>
              <a:t>na</a:t>
            </a:r>
            <a:r>
              <a:rPr lang="it-IT" i="1" dirty="0" smtClean="0"/>
              <a:t> </a:t>
            </a:r>
            <a:r>
              <a:rPr lang="it-IT" i="1" dirty="0" smtClean="0"/>
              <a:t>volta” </a:t>
            </a:r>
            <a:r>
              <a:rPr lang="it-IT" dirty="0" smtClean="0"/>
              <a:t>produce pane, focacce, pizza e dolci dal </a:t>
            </a:r>
            <a:r>
              <a:rPr lang="it-IT" dirty="0" smtClean="0"/>
              <a:t>1923</a:t>
            </a:r>
            <a:r>
              <a:rPr lang="it-IT" dirty="0" smtClean="0"/>
              <a:t>. E</a:t>
            </a:r>
            <a:r>
              <a:rPr lang="it-IT" dirty="0" smtClean="0"/>
              <a:t>’ </a:t>
            </a:r>
            <a:r>
              <a:rPr lang="it-IT" smtClean="0"/>
              <a:t>nota per l’amore </a:t>
            </a:r>
            <a:r>
              <a:rPr lang="it-IT" dirty="0" smtClean="0"/>
              <a:t>per i sapori </a:t>
            </a:r>
            <a:r>
              <a:rPr lang="it-IT" smtClean="0"/>
              <a:t>semplici</a:t>
            </a:r>
            <a:r>
              <a:rPr lang="it-IT" smtClean="0"/>
              <a:t>, </a:t>
            </a:r>
            <a:r>
              <a:rPr lang="it-IT" dirty="0" smtClean="0"/>
              <a:t>genuini, prodotti preparati con lievito madre, senza allergeni. 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Sito nei luoghi cardine del centro della città di Torino, la panetteria offre i suoi prodotti rigorosamente a km 0, mantenendo sempre un’altissima qualità per ciascun prodotto.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3314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5584"/>
            <a:ext cx="3214710" cy="202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357422" y="2143116"/>
            <a:ext cx="6215138" cy="450059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5600" dirty="0" smtClean="0">
                <a:solidFill>
                  <a:schemeClr val="accent1"/>
                </a:solidFill>
              </a:rPr>
              <a:t>SCOPO DEL PROGETTO:</a:t>
            </a:r>
          </a:p>
          <a:p>
            <a:pPr algn="just"/>
            <a:endParaRPr lang="it-IT" sz="5600" dirty="0" smtClean="0">
              <a:solidFill>
                <a:schemeClr val="tx1"/>
              </a:solidFill>
            </a:endParaRPr>
          </a:p>
          <a:p>
            <a:pPr algn="just"/>
            <a:r>
              <a:rPr lang="it-IT" sz="7200" b="0" dirty="0" smtClean="0">
                <a:solidFill>
                  <a:schemeClr val="tx1"/>
                </a:solidFill>
              </a:rPr>
              <a:t>Il </a:t>
            </a:r>
            <a:r>
              <a:rPr lang="it-IT" sz="7200" b="0" dirty="0" err="1" smtClean="0">
                <a:solidFill>
                  <a:schemeClr val="tx1"/>
                </a:solidFill>
              </a:rPr>
              <a:t>concept</a:t>
            </a:r>
            <a:r>
              <a:rPr lang="it-IT" sz="7200" b="0" dirty="0" smtClean="0">
                <a:solidFill>
                  <a:schemeClr val="tx1"/>
                </a:solidFill>
              </a:rPr>
              <a:t> del nostro progetto si concentra su </a:t>
            </a:r>
            <a:r>
              <a:rPr lang="it-IT" sz="7200" b="0" dirty="0" smtClean="0">
                <a:solidFill>
                  <a:schemeClr val="tx1"/>
                </a:solidFill>
              </a:rPr>
              <a:t>tre</a:t>
            </a:r>
            <a:r>
              <a:rPr lang="it-IT" sz="7200" b="0" dirty="0" smtClean="0">
                <a:solidFill>
                  <a:schemeClr val="tx1"/>
                </a:solidFill>
              </a:rPr>
              <a:t> </a:t>
            </a:r>
            <a:r>
              <a:rPr lang="it-IT" sz="7200" b="0" dirty="0" smtClean="0">
                <a:solidFill>
                  <a:schemeClr val="tx1"/>
                </a:solidFill>
              </a:rPr>
              <a:t>obiettivi.</a:t>
            </a:r>
          </a:p>
          <a:p>
            <a:pPr algn="just"/>
            <a:r>
              <a:rPr lang="it-IT" sz="7200" b="0" dirty="0" smtClean="0">
                <a:solidFill>
                  <a:schemeClr val="tx1"/>
                </a:solidFill>
              </a:rPr>
              <a:t>Ricerche di mercato hanno dimostrato che il </a:t>
            </a:r>
            <a:r>
              <a:rPr lang="it-IT" sz="7200" b="0" dirty="0" smtClean="0">
                <a:solidFill>
                  <a:schemeClr val="tx1"/>
                </a:solidFill>
              </a:rPr>
              <a:t>mercoledì </a:t>
            </a:r>
            <a:r>
              <a:rPr lang="it-IT" sz="7200" b="0" dirty="0" smtClean="0">
                <a:solidFill>
                  <a:schemeClr val="tx1"/>
                </a:solidFill>
              </a:rPr>
              <a:t>è il giorno settimanale con minor affluenza di clienti. L’obiettivo è aumentare l’affluenza offrendo uno sconto del 20% sulla panetteria, pasticceria e sul servizio </a:t>
            </a:r>
            <a:r>
              <a:rPr lang="it-IT" sz="7200" b="0" dirty="0" smtClean="0">
                <a:solidFill>
                  <a:schemeClr val="tx1"/>
                </a:solidFill>
              </a:rPr>
              <a:t>aperitivo.</a:t>
            </a:r>
          </a:p>
          <a:p>
            <a:pPr algn="just"/>
            <a:r>
              <a:rPr lang="it-IT" sz="7200" b="0" dirty="0" smtClean="0">
                <a:solidFill>
                  <a:schemeClr val="tx1"/>
                </a:solidFill>
              </a:rPr>
              <a:t>Tuttavia questo sconto verrà indirizzato solamente alle </a:t>
            </a:r>
            <a:r>
              <a:rPr lang="it-IT" sz="7200" b="0" dirty="0" smtClean="0">
                <a:solidFill>
                  <a:schemeClr val="tx1"/>
                </a:solidFill>
              </a:rPr>
              <a:t>persone che metteranno mi piace alla pagina Facebook e si iscriveranno alla newsletter; ciò permetterà </a:t>
            </a:r>
            <a:r>
              <a:rPr lang="it-IT" sz="7200" b="0" dirty="0" smtClean="0">
                <a:solidFill>
                  <a:schemeClr val="tx1"/>
                </a:solidFill>
              </a:rPr>
              <a:t>di arrivare al secondo obiettivo, ovvero ottenere </a:t>
            </a:r>
            <a:r>
              <a:rPr lang="it-IT" sz="7200" b="0" dirty="0" smtClean="0">
                <a:solidFill>
                  <a:schemeClr val="tx1"/>
                </a:solidFill>
              </a:rPr>
              <a:t>nuovi </a:t>
            </a:r>
            <a:r>
              <a:rPr lang="it-IT" sz="7200" b="0" dirty="0" smtClean="0">
                <a:solidFill>
                  <a:schemeClr val="tx1"/>
                </a:solidFill>
              </a:rPr>
              <a:t>contatti in modo da raccogliere maggiori dati sul target </a:t>
            </a:r>
            <a:r>
              <a:rPr lang="it-IT" sz="7200" b="0" dirty="0" smtClean="0">
                <a:solidFill>
                  <a:schemeClr val="tx1"/>
                </a:solidFill>
              </a:rPr>
              <a:t>e dunque si tradurrà nella  fidelizzazione di nuovi clienti.</a:t>
            </a:r>
          </a:p>
          <a:p>
            <a:pPr algn="just"/>
            <a:r>
              <a:rPr lang="it-IT" sz="7200" b="0" dirty="0" smtClean="0">
                <a:solidFill>
                  <a:schemeClr val="tx1"/>
                </a:solidFill>
              </a:rPr>
              <a:t>Infine si</a:t>
            </a:r>
            <a:r>
              <a:rPr lang="it-IT" sz="7200" b="0" dirty="0" smtClean="0">
                <a:solidFill>
                  <a:schemeClr val="tx1"/>
                </a:solidFill>
              </a:rPr>
              <a:t> </a:t>
            </a:r>
            <a:r>
              <a:rPr lang="it-IT" sz="7200" b="0" dirty="0" smtClean="0">
                <a:solidFill>
                  <a:schemeClr val="tx1"/>
                </a:solidFill>
              </a:rPr>
              <a:t>punta a cercare di ridurre lo spreco alimentare, scontando del 50% tutti i giorni dalle 18.30 alle ore 21.00 i prodotti freschi di panetteria.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6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3214710" cy="202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428828" y="2714620"/>
            <a:ext cx="6715172" cy="3786214"/>
          </a:xfrm>
        </p:spPr>
        <p:txBody>
          <a:bodyPr>
            <a:normAutofit fontScale="77500" lnSpcReduction="20000"/>
          </a:bodyPr>
          <a:lstStyle/>
          <a:p>
            <a:r>
              <a:rPr lang="it-IT" sz="2200" dirty="0" smtClean="0">
                <a:solidFill>
                  <a:srgbClr val="FFC000"/>
                </a:solidFill>
              </a:rPr>
              <a:t>COME PROMUOVERLO:</a:t>
            </a:r>
          </a:p>
          <a:p>
            <a:endParaRPr lang="it-IT" sz="2600" b="0" dirty="0" smtClean="0">
              <a:solidFill>
                <a:schemeClr val="tx1"/>
              </a:solidFill>
            </a:endParaRPr>
          </a:p>
          <a:p>
            <a:r>
              <a:rPr lang="it-IT" sz="2600" b="0" dirty="0" smtClean="0">
                <a:solidFill>
                  <a:schemeClr val="tx1"/>
                </a:solidFill>
              </a:rPr>
              <a:t>Il progetto è promosso attraverso i principali social media quali </a:t>
            </a:r>
            <a:r>
              <a:rPr lang="it-IT" sz="2600" b="0" dirty="0" err="1" smtClean="0">
                <a:solidFill>
                  <a:schemeClr val="tx1"/>
                </a:solidFill>
              </a:rPr>
              <a:t>Facebook</a:t>
            </a:r>
            <a:r>
              <a:rPr lang="it-IT" sz="2600" b="0" dirty="0" smtClean="0">
                <a:solidFill>
                  <a:schemeClr val="tx1"/>
                </a:solidFill>
              </a:rPr>
              <a:t>, </a:t>
            </a:r>
            <a:r>
              <a:rPr lang="it-IT" sz="2600" b="0" dirty="0" err="1" smtClean="0">
                <a:solidFill>
                  <a:schemeClr val="tx1"/>
                </a:solidFill>
              </a:rPr>
              <a:t>Instagram</a:t>
            </a:r>
            <a:r>
              <a:rPr lang="it-IT" sz="2600" b="0" dirty="0" smtClean="0">
                <a:solidFill>
                  <a:schemeClr val="tx1"/>
                </a:solidFill>
              </a:rPr>
              <a:t> e </a:t>
            </a:r>
            <a:r>
              <a:rPr lang="it-IT" sz="2600" b="0" dirty="0" err="1" smtClean="0">
                <a:solidFill>
                  <a:schemeClr val="tx1"/>
                </a:solidFill>
              </a:rPr>
              <a:t>Twitter</a:t>
            </a:r>
            <a:r>
              <a:rPr lang="it-IT" sz="2600" b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600" b="0" dirty="0" smtClean="0">
                <a:solidFill>
                  <a:schemeClr val="tx1"/>
                </a:solidFill>
              </a:rPr>
              <a:t>Per ottenere lo sconto del 20% è necessario mettere mi piace alla pagina Facebook e iscriversi alla newsletter, ciò consentirà di ricevere una tessera cartacea e virtuale con cui si potrà usufruire dello sconto e rimanere informato su tutte le promozioni e i buoni sconto attivi solo per iscritti alla newsletter.</a:t>
            </a:r>
          </a:p>
          <a:p>
            <a:endParaRPr lang="it-IT" sz="2600" b="0" dirty="0" smtClean="0">
              <a:solidFill>
                <a:schemeClr val="tx1"/>
              </a:solidFill>
            </a:endParaRPr>
          </a:p>
          <a:p>
            <a:r>
              <a:rPr lang="it-IT" sz="2600" b="0" dirty="0" smtClean="0">
                <a:solidFill>
                  <a:schemeClr val="tx1"/>
                </a:solidFill>
              </a:rPr>
              <a:t>Per incrementare l’informazione si può seguire l’hashtag su instagram  </a:t>
            </a:r>
            <a:r>
              <a:rPr lang="it-IT" sz="2600" i="1" dirty="0" smtClean="0">
                <a:solidFill>
                  <a:schemeClr val="tx1"/>
                </a:solidFill>
              </a:rPr>
              <a:t>#elpandnavolta</a:t>
            </a:r>
            <a:r>
              <a:rPr lang="it-IT" sz="2600" b="0" dirty="0" smtClean="0">
                <a:solidFill>
                  <a:schemeClr val="tx1"/>
                </a:solidFill>
              </a:rPr>
              <a:t>.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3214710" cy="202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5584"/>
            <a:ext cx="3429024" cy="21556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2643174" y="2786058"/>
            <a:ext cx="61436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TARGET:</a:t>
            </a:r>
          </a:p>
          <a:p>
            <a:endParaRPr lang="it-IT" dirty="0">
              <a:solidFill>
                <a:schemeClr val="accent1"/>
              </a:solidFill>
            </a:endParaRPr>
          </a:p>
          <a:p>
            <a:r>
              <a:rPr lang="it-IT" sz="2400" dirty="0" smtClean="0"/>
              <a:t>Entrambe le promozioni sono rivolte a tutte le fasce d’età, ideale per famiglie, amici e </a:t>
            </a:r>
            <a:r>
              <a:rPr lang="it-IT" sz="2400" dirty="0" smtClean="0"/>
              <a:t>studenti.</a:t>
            </a:r>
            <a:endParaRPr lang="it-IT" sz="2400" dirty="0" smtClean="0">
              <a:solidFill>
                <a:schemeClr val="accent1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7290" y="2428868"/>
            <a:ext cx="6643734" cy="1251420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/>
              <a:t>GRAZIE PER L’ATTENZIONE!!!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14612" y="3929066"/>
            <a:ext cx="6172200" cy="273160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it-IT" dirty="0" smtClean="0"/>
              <a:t>Flavia </a:t>
            </a:r>
            <a:r>
              <a:rPr lang="it-IT" dirty="0" err="1" smtClean="0"/>
              <a:t>Santise</a:t>
            </a:r>
            <a:endParaRPr lang="it-IT" dirty="0" smtClean="0"/>
          </a:p>
          <a:p>
            <a:pPr algn="r"/>
            <a:r>
              <a:rPr lang="it-IT" dirty="0" smtClean="0"/>
              <a:t>Alessandra </a:t>
            </a:r>
            <a:r>
              <a:rPr lang="it-IT" dirty="0" err="1" smtClean="0"/>
              <a:t>Bicchi</a:t>
            </a:r>
            <a:endParaRPr lang="it-IT" dirty="0" smtClean="0"/>
          </a:p>
          <a:p>
            <a:pPr algn="r"/>
            <a:r>
              <a:rPr lang="it-IT" dirty="0" smtClean="0"/>
              <a:t>Alessia </a:t>
            </a:r>
            <a:r>
              <a:rPr lang="it-IT" dirty="0" err="1" smtClean="0"/>
              <a:t>Pramotton</a:t>
            </a:r>
            <a:r>
              <a:rPr lang="it-IT" dirty="0" smtClean="0"/>
              <a:t> </a:t>
            </a:r>
          </a:p>
          <a:p>
            <a:pPr algn="r"/>
            <a:r>
              <a:rPr lang="it-IT" dirty="0" smtClean="0"/>
              <a:t>Eleonora Marangoni</a:t>
            </a:r>
          </a:p>
          <a:p>
            <a:pPr algn="r"/>
            <a:r>
              <a:rPr lang="it-IT" dirty="0" smtClean="0"/>
              <a:t>Serena Sportelli</a:t>
            </a:r>
          </a:p>
          <a:p>
            <a:pPr algn="r"/>
            <a:r>
              <a:rPr lang="it-IT" dirty="0" err="1" smtClean="0"/>
              <a:t>Marinela</a:t>
            </a:r>
            <a:r>
              <a:rPr lang="it-IT" dirty="0" smtClean="0"/>
              <a:t>  </a:t>
            </a:r>
            <a:r>
              <a:rPr lang="it-IT" dirty="0" err="1" smtClean="0"/>
              <a:t>Qemali</a:t>
            </a:r>
            <a:endParaRPr lang="it-IT" dirty="0" smtClean="0"/>
          </a:p>
          <a:p>
            <a:pPr algn="r"/>
            <a:r>
              <a:rPr lang="it-IT" dirty="0" smtClean="0"/>
              <a:t>Giovanna </a:t>
            </a:r>
            <a:r>
              <a:rPr lang="it-IT" dirty="0" err="1" smtClean="0"/>
              <a:t>Simion</a:t>
            </a:r>
            <a:endParaRPr lang="it-IT" dirty="0" smtClean="0"/>
          </a:p>
          <a:p>
            <a:pPr algn="r"/>
            <a:r>
              <a:rPr lang="it-IT" dirty="0" smtClean="0"/>
              <a:t>Giulia </a:t>
            </a:r>
            <a:r>
              <a:rPr lang="it-IT" dirty="0" err="1" smtClean="0"/>
              <a:t>Gueli</a:t>
            </a:r>
            <a:r>
              <a:rPr lang="it-IT" dirty="0" smtClean="0"/>
              <a:t>  </a:t>
            </a:r>
          </a:p>
          <a:p>
            <a:pPr algn="r"/>
            <a:r>
              <a:rPr lang="it-IT" dirty="0" smtClean="0"/>
              <a:t>Sabrina </a:t>
            </a:r>
            <a:r>
              <a:rPr lang="it-IT" dirty="0" err="1" smtClean="0"/>
              <a:t>Iacono</a:t>
            </a:r>
            <a:endParaRPr lang="it-IT" dirty="0" smtClean="0"/>
          </a:p>
          <a:p>
            <a:pPr algn="r"/>
            <a:r>
              <a:rPr lang="it-IT" dirty="0" smtClean="0"/>
              <a:t>Elena </a:t>
            </a:r>
            <a:r>
              <a:rPr lang="it-IT" dirty="0" err="1" smtClean="0"/>
              <a:t>Bongioanni</a:t>
            </a:r>
            <a:r>
              <a:rPr lang="it-IT" dirty="0" smtClean="0"/>
              <a:t> </a:t>
            </a:r>
          </a:p>
          <a:p>
            <a:pPr algn="r"/>
            <a:endParaRPr lang="it-IT" dirty="0"/>
          </a:p>
        </p:txBody>
      </p:sp>
      <p:pic>
        <p:nvPicPr>
          <p:cNvPr id="4" name="Picture 2" descr="Risultati immagini per el pan d'na vo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5584"/>
            <a:ext cx="3214710" cy="202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337</Words>
  <Application>Microsoft Office PowerPoint</Application>
  <PresentationFormat>Presentazione su schermo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Loggia</vt:lpstr>
      <vt:lpstr>Progetto trigger</vt:lpstr>
      <vt:lpstr>Diapositiva 2</vt:lpstr>
      <vt:lpstr>Diapositiva 3</vt:lpstr>
      <vt:lpstr>Diapositiva 4</vt:lpstr>
      <vt:lpstr>Diapositiva 5</vt:lpstr>
      <vt:lpstr>GRAZIE PER L’ATTENZIONE!!!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Utente Windows</cp:lastModifiedBy>
  <cp:revision>38</cp:revision>
  <dcterms:created xsi:type="dcterms:W3CDTF">2019-01-16T11:06:28Z</dcterms:created>
  <dcterms:modified xsi:type="dcterms:W3CDTF">2019-01-29T22:07:31Z</dcterms:modified>
</cp:coreProperties>
</file>