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69" r:id="rId4"/>
    <p:sldId id="260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70" r:id="rId13"/>
    <p:sldId id="271" r:id="rId14"/>
    <p:sldId id="267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A0D335F5-4CF0-4E1E-A2F4-9B9913FBCEF9}" type="datetimeFigureOut">
              <a:rPr lang="it-IT" smtClean="0"/>
              <a:t>15/06/2019</a:t>
            </a:fld>
            <a:endParaRPr lang="it-IT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it-IT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0141283-A309-4B93-8DB5-4432E8F80C3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2423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335F5-4CF0-4E1E-A2F4-9B9913FBCEF9}" type="datetimeFigureOut">
              <a:rPr lang="it-IT" smtClean="0"/>
              <a:t>15/06/2019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1283-A309-4B93-8DB5-4432E8F80C3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2205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335F5-4CF0-4E1E-A2F4-9B9913FBCEF9}" type="datetimeFigureOut">
              <a:rPr lang="it-IT" smtClean="0"/>
              <a:t>15/06/2019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1283-A309-4B93-8DB5-4432E8F80C3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561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335F5-4CF0-4E1E-A2F4-9B9913FBCEF9}" type="datetimeFigureOut">
              <a:rPr lang="it-IT" smtClean="0"/>
              <a:t>15/06/2019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1283-A309-4B93-8DB5-4432E8F80C3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7582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A0D335F5-4CF0-4E1E-A2F4-9B9913FBCEF9}" type="datetimeFigureOut">
              <a:rPr lang="it-IT" smtClean="0"/>
              <a:t>15/06/2019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0141283-A309-4B93-8DB5-4432E8F80C3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3976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335F5-4CF0-4E1E-A2F4-9B9913FBCEF9}" type="datetimeFigureOut">
              <a:rPr lang="it-IT" smtClean="0"/>
              <a:t>15/06/2019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1283-A309-4B93-8DB5-4432E8F80C3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1284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335F5-4CF0-4E1E-A2F4-9B9913FBCEF9}" type="datetimeFigureOut">
              <a:rPr lang="it-IT" smtClean="0"/>
              <a:t>15/06/2019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1283-A309-4B93-8DB5-4432E8F80C3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7514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335F5-4CF0-4E1E-A2F4-9B9913FBCEF9}" type="datetimeFigureOut">
              <a:rPr lang="it-IT" smtClean="0"/>
              <a:t>15/06/2019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1283-A309-4B93-8DB5-4432E8F80C3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4090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335F5-4CF0-4E1E-A2F4-9B9913FBCEF9}" type="datetimeFigureOut">
              <a:rPr lang="it-IT" smtClean="0"/>
              <a:t>15/06/2019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1283-A309-4B93-8DB5-4432E8F80C3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9294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335F5-4CF0-4E1E-A2F4-9B9913FBCEF9}" type="datetimeFigureOut">
              <a:rPr lang="it-IT" smtClean="0"/>
              <a:t>15/06/2019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141283-A309-4B93-8DB5-4432E8F80C3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4148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rgbClr val="969696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0D335F5-4CF0-4E1E-A2F4-9B9913FBCEF9}" type="datetimeFigureOut">
              <a:rPr lang="it-IT" smtClean="0"/>
              <a:t>15/06/2019</a:t>
            </a:fld>
            <a:endParaRPr lang="it-IT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lang="en-US" sz="1000" kern="12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it-IT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141283-A309-4B93-8DB5-4432E8F80C3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7116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0D335F5-4CF0-4E1E-A2F4-9B9913FBCEF9}" type="datetimeFigureOut">
              <a:rPr lang="it-IT" smtClean="0"/>
              <a:t>15/06/2019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14667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0141283-A309-4B93-8DB5-4432E8F80C33}" type="slidenum">
              <a:rPr lang="it-IT" smtClean="0"/>
              <a:t>‹N›</a:t>
            </a:fld>
            <a:endParaRPr lang="it-IT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101095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wo8Gv2K_GO8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sz="4000" dirty="0" smtClean="0">
                <a:latin typeface="Garamond" panose="02020404030301010803" pitchFamily="18" charset="0"/>
              </a:rPr>
              <a:t>Esercitazione sul sistema rappresentazionale primario </a:t>
            </a:r>
            <a:br>
              <a:rPr lang="it-IT" sz="4000" dirty="0" smtClean="0">
                <a:latin typeface="Garamond" panose="02020404030301010803" pitchFamily="18" charset="0"/>
              </a:rPr>
            </a:br>
            <a:r>
              <a:rPr lang="it-IT" sz="4000" dirty="0" smtClean="0">
                <a:latin typeface="Garamond" panose="02020404030301010803" pitchFamily="18" charset="0"/>
              </a:rPr>
              <a:t>(</a:t>
            </a:r>
            <a:r>
              <a:rPr lang="it-IT" sz="4000" dirty="0" err="1" smtClean="0">
                <a:latin typeface="Garamond" panose="02020404030301010803" pitchFamily="18" charset="0"/>
              </a:rPr>
              <a:t>srp</a:t>
            </a:r>
            <a:r>
              <a:rPr lang="it-IT" sz="4000" dirty="0" smtClean="0">
                <a:latin typeface="Garamond" panose="02020404030301010803" pitchFamily="18" charset="0"/>
              </a:rPr>
              <a:t>)</a:t>
            </a:r>
            <a:endParaRPr lang="it-IT" sz="4000" dirty="0">
              <a:latin typeface="Garamond" panose="02020404030301010803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>
                <a:latin typeface="Garamond" panose="02020404030301010803" pitchFamily="18" charset="0"/>
              </a:rPr>
              <a:t>di </a:t>
            </a:r>
            <a:r>
              <a:rPr lang="it-IT" i="1" dirty="0" smtClean="0">
                <a:latin typeface="Garamond" panose="02020404030301010803" pitchFamily="18" charset="0"/>
              </a:rPr>
              <a:t>Nome e Cognome</a:t>
            </a:r>
            <a:endParaRPr lang="it-IT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76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858984" y="618844"/>
            <a:ext cx="6474031" cy="853697"/>
          </a:xfrm>
        </p:spPr>
        <p:txBody>
          <a:bodyPr>
            <a:normAutofit/>
          </a:bodyPr>
          <a:lstStyle/>
          <a:p>
            <a:r>
              <a:rPr lang="it-IT" sz="3200" dirty="0" smtClean="0">
                <a:latin typeface="Garamond" panose="02020404030301010803" pitchFamily="18" charset="0"/>
              </a:rPr>
              <a:t>Analisi di un monologo su </a:t>
            </a:r>
            <a:r>
              <a:rPr lang="it-IT" sz="3200" dirty="0" err="1" smtClean="0">
                <a:latin typeface="Garamond" panose="02020404030301010803" pitchFamily="18" charset="0"/>
              </a:rPr>
              <a:t>YouTube</a:t>
            </a:r>
            <a:endParaRPr lang="it-IT" sz="3200" dirty="0">
              <a:latin typeface="Garamond" panose="02020404030301010803" pitchFamily="18" charset="0"/>
            </a:endParaRPr>
          </a:p>
        </p:txBody>
      </p:sp>
      <p:graphicFrame>
        <p:nvGraphicFramePr>
          <p:cNvPr id="5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9337642"/>
              </p:ext>
            </p:extLst>
          </p:nvPr>
        </p:nvGraphicFramePr>
        <p:xfrm>
          <a:off x="748144" y="1852393"/>
          <a:ext cx="10631055" cy="4544430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3543685">
                  <a:extLst>
                    <a:ext uri="{9D8B030D-6E8A-4147-A177-3AD203B41FA5}">
                      <a16:colId xmlns:a16="http://schemas.microsoft.com/office/drawing/2014/main" val="3582199630"/>
                    </a:ext>
                  </a:extLst>
                </a:gridCol>
                <a:gridCol w="3543685">
                  <a:extLst>
                    <a:ext uri="{9D8B030D-6E8A-4147-A177-3AD203B41FA5}">
                      <a16:colId xmlns:a16="http://schemas.microsoft.com/office/drawing/2014/main" val="3277282600"/>
                    </a:ext>
                  </a:extLst>
                </a:gridCol>
                <a:gridCol w="3543685">
                  <a:extLst>
                    <a:ext uri="{9D8B030D-6E8A-4147-A177-3AD203B41FA5}">
                      <a16:colId xmlns:a16="http://schemas.microsoft.com/office/drawing/2014/main" val="1494246050"/>
                    </a:ext>
                  </a:extLst>
                </a:gridCol>
              </a:tblGrid>
              <a:tr h="356821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atin typeface="Garamond" panose="02020404030301010803" pitchFamily="18" charset="0"/>
                        </a:rPr>
                        <a:t>Visivo (V)</a:t>
                      </a:r>
                      <a:endParaRPr lang="it-IT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atin typeface="Garamond" panose="02020404030301010803" pitchFamily="18" charset="0"/>
                        </a:rPr>
                        <a:t>Auditivo (A)</a:t>
                      </a:r>
                      <a:endParaRPr lang="it-IT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atin typeface="Garamond" panose="02020404030301010803" pitchFamily="18" charset="0"/>
                        </a:rPr>
                        <a:t>Cinestesico</a:t>
                      </a:r>
                      <a:r>
                        <a:rPr lang="it-IT" baseline="0" dirty="0" smtClean="0">
                          <a:latin typeface="Garamond" panose="02020404030301010803" pitchFamily="18" charset="0"/>
                        </a:rPr>
                        <a:t> (K)</a:t>
                      </a:r>
                      <a:endParaRPr lang="it-IT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3606933"/>
                  </a:ext>
                </a:extLst>
              </a:tr>
              <a:tr h="505496">
                <a:tc>
                  <a:txBody>
                    <a:bodyPr/>
                    <a:lstStyle/>
                    <a:p>
                      <a:pPr algn="just"/>
                      <a:r>
                        <a:rPr lang="en-GB" sz="1400" baseline="0" noProof="0" dirty="0" smtClean="0"/>
                        <a:t>its’s here, it’s around the corner (?)</a:t>
                      </a:r>
                      <a:endParaRPr lang="en-GB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400" noProof="0" dirty="0" smtClean="0"/>
                        <a:t>Our</a:t>
                      </a:r>
                      <a:r>
                        <a:rPr lang="en-GB" sz="1400" baseline="0" noProof="0" dirty="0" smtClean="0"/>
                        <a:t> guide said «its’s here, it’s around the corner»</a:t>
                      </a:r>
                      <a:endParaRPr lang="en-GB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40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 put our arms over each other's shoulder </a:t>
                      </a:r>
                      <a:endParaRPr lang="en-GB" sz="14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1945673"/>
                  </a:ext>
                </a:extLst>
              </a:tr>
              <a:tr h="505496">
                <a:tc>
                  <a:txBody>
                    <a:bodyPr/>
                    <a:lstStyle/>
                    <a:p>
                      <a:pPr algn="just"/>
                      <a:r>
                        <a:rPr lang="en-GB" sz="140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my friend Mitchell and I looked each other in the eye</a:t>
                      </a:r>
                      <a:endParaRPr lang="en-GB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when I was silently enjoying 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400" noProof="0" dirty="0" smtClean="0"/>
                        <a:t>The travel bug was hungry</a:t>
                      </a:r>
                      <a:endParaRPr lang="en-GB" sz="14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0105432"/>
                  </a:ext>
                </a:extLst>
              </a:tr>
              <a:tr h="505496">
                <a:tc>
                  <a:txBody>
                    <a:bodyPr/>
                    <a:lstStyle/>
                    <a:p>
                      <a:pPr algn="just"/>
                      <a:r>
                        <a:rPr lang="en-US" sz="1400" noProof="0" dirty="0" smtClean="0"/>
                        <a:t>Mighty Machu Picchu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400" dirty="0" err="1" smtClean="0"/>
                        <a:t>Maybe</a:t>
                      </a:r>
                      <a:r>
                        <a:rPr lang="it-IT" sz="1400" dirty="0" smtClean="0"/>
                        <a:t> </a:t>
                      </a:r>
                      <a:r>
                        <a:rPr lang="it-IT" sz="1400" dirty="0" err="1" smtClean="0"/>
                        <a:t>that’s</a:t>
                      </a:r>
                      <a:r>
                        <a:rPr lang="it-IT" sz="1400" dirty="0" smtClean="0"/>
                        <a:t> </a:t>
                      </a:r>
                      <a:r>
                        <a:rPr lang="it-IT" sz="1400" dirty="0" err="1" smtClean="0"/>
                        <a:t>why</a:t>
                      </a:r>
                      <a:r>
                        <a:rPr lang="it-IT" sz="1400" dirty="0" smtClean="0"/>
                        <a:t> </a:t>
                      </a:r>
                      <a:r>
                        <a:rPr lang="it-IT" sz="1400" dirty="0" err="1" smtClean="0"/>
                        <a:t>they</a:t>
                      </a:r>
                      <a:r>
                        <a:rPr lang="it-IT" sz="1400" dirty="0" smtClean="0"/>
                        <a:t> call </a:t>
                      </a:r>
                      <a:r>
                        <a:rPr lang="it-IT" sz="1400" dirty="0" err="1" smtClean="0"/>
                        <a:t>it</a:t>
                      </a:r>
                      <a:r>
                        <a:rPr lang="it-IT" sz="1400" dirty="0" smtClean="0"/>
                        <a:t> </a:t>
                      </a:r>
                      <a:r>
                        <a:rPr lang="it-IT" sz="1400" dirty="0" err="1" smtClean="0"/>
                        <a:t>Wanderlust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err="1" smtClean="0"/>
                        <a:t>Picked</a:t>
                      </a:r>
                      <a:r>
                        <a:rPr lang="it-IT" sz="1400" dirty="0" smtClean="0"/>
                        <a:t> up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2998401"/>
                  </a:ext>
                </a:extLst>
              </a:tr>
              <a:tr h="505496">
                <a:tc>
                  <a:txBody>
                    <a:bodyPr/>
                    <a:lstStyle/>
                    <a:p>
                      <a:pPr algn="just"/>
                      <a:r>
                        <a:rPr lang="it-IT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made </a:t>
                      </a:r>
                      <a:r>
                        <a:rPr lang="it-IT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eye</a:t>
                      </a:r>
                      <a:r>
                        <a:rPr lang="it-IT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contact</a:t>
                      </a:r>
                      <a:r>
                        <a:rPr lang="it-IT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with</a:t>
                      </a:r>
                    </a:p>
                    <a:p>
                      <a:pPr algn="just"/>
                      <a:r>
                        <a:rPr lang="it-IT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leopards</a:t>
                      </a:r>
                      <a:r>
                        <a:rPr lang="it-IT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Tanzania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noProof="0" dirty="0" smtClean="0"/>
                        <a:t>Explain it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 smtClean="0"/>
                        <a:t>(make</a:t>
                      </a:r>
                      <a:r>
                        <a:rPr lang="en-US" sz="1400" baseline="0" noProof="0" dirty="0" smtClean="0"/>
                        <a:t> the world a better place)</a:t>
                      </a:r>
                      <a:endParaRPr lang="en-US" sz="1400" noProof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0254401"/>
                  </a:ext>
                </a:extLst>
              </a:tr>
              <a:tr h="505496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</a:t>
                      </a:r>
                      <a:r>
                        <a:rPr lang="it-IT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saw</a:t>
                      </a:r>
                      <a:r>
                        <a:rPr lang="it-IT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the </a:t>
                      </a:r>
                      <a:r>
                        <a:rPr lang="it-IT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ancient</a:t>
                      </a:r>
                      <a:r>
                        <a:rPr lang="it-IT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city of Petra</a:t>
                      </a:r>
                      <a:endParaRPr lang="it-IT" sz="1400" dirty="0" smtClean="0"/>
                    </a:p>
                    <a:p>
                      <a:pPr algn="just"/>
                      <a:endParaRPr lang="it-IT" sz="14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noProof="0" dirty="0" smtClean="0"/>
                        <a:t>Sounded amazing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noProof="0" dirty="0" smtClean="0"/>
                        <a:t>I felt invincible</a:t>
                      </a:r>
                      <a:endParaRPr lang="en-US" sz="14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0409383"/>
                  </a:ext>
                </a:extLst>
              </a:tr>
              <a:tr h="356570">
                <a:tc>
                  <a:txBody>
                    <a:bodyPr/>
                    <a:lstStyle/>
                    <a:p>
                      <a:r>
                        <a:rPr lang="en-US" sz="1400" baseline="0" noProof="0" dirty="0" smtClean="0"/>
                        <a:t>And then I saw the light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 smtClean="0"/>
                        <a:t>So I said </a:t>
                      </a:r>
                      <a:r>
                        <a:rPr lang="en-GB" sz="1400" baseline="0" noProof="0" dirty="0" smtClean="0"/>
                        <a:t> «sure, why not»</a:t>
                      </a:r>
                      <a:endParaRPr lang="en-GB" sz="1400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Instead of cooling down</a:t>
                      </a:r>
                      <a:endParaRPr lang="en-US" sz="14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6442273"/>
                  </a:ext>
                </a:extLst>
              </a:tr>
              <a:tr h="356570">
                <a:tc>
                  <a:txBody>
                    <a:bodyPr/>
                    <a:lstStyle/>
                    <a:p>
                      <a:r>
                        <a:rPr lang="en-US" sz="1400" baseline="0" noProof="0" dirty="0" smtClean="0"/>
                        <a:t>Pretty good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I said to myself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We chose for warming</a:t>
                      </a:r>
                      <a:r>
                        <a:rPr lang="en-US" sz="1400" baseline="0" noProof="0" dirty="0" smtClean="0"/>
                        <a:t> up</a:t>
                      </a:r>
                      <a:endParaRPr lang="en-US" sz="14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0033852"/>
                  </a:ext>
                </a:extLst>
              </a:tr>
              <a:tr h="505496">
                <a:tc>
                  <a:txBody>
                    <a:bodyPr/>
                    <a:lstStyle/>
                    <a:p>
                      <a:r>
                        <a:rPr lang="en-US" sz="1400" baseline="0" noProof="0" dirty="0" smtClean="0"/>
                        <a:t>Shine a light on my future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That’s why it was called the…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Throwing your self in the deep can be very scary</a:t>
                      </a:r>
                      <a:endParaRPr lang="en-US" sz="14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7811218"/>
                  </a:ext>
                </a:extLst>
              </a:tr>
              <a:tr h="356570">
                <a:tc>
                  <a:txBody>
                    <a:bodyPr/>
                    <a:lstStyle/>
                    <a:p>
                      <a:r>
                        <a:rPr lang="en-US" sz="1400" baseline="0" noProof="0" dirty="0" smtClean="0"/>
                        <a:t>You meet </a:t>
                      </a:r>
                      <a:r>
                        <a:rPr lang="it-IT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Asians</a:t>
                      </a:r>
                      <a:r>
                        <a:rPr lang="it-IT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it-IT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Caucasians</a:t>
                      </a:r>
                      <a:endParaRPr lang="en-US" sz="1400" baseline="0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My colleagues said 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A lot of people avoid this feeling</a:t>
                      </a:r>
                      <a:endParaRPr lang="en-US" sz="14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9954327"/>
                  </a:ext>
                </a:extLst>
              </a:tr>
            </a:tbl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2858984" y="1287875"/>
            <a:ext cx="63943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hlinkClick r:id="rId2"/>
              </a:rPr>
              <a:t>https://</a:t>
            </a:r>
            <a:r>
              <a:rPr lang="it-IT" dirty="0" smtClean="0">
                <a:hlinkClick r:id="rId2"/>
              </a:rPr>
              <a:t>www.youtube.com/watch?v=wo8Gv2K_GO8</a:t>
            </a:r>
            <a:r>
              <a:rPr lang="it-IT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93779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7947650"/>
              </p:ext>
            </p:extLst>
          </p:nvPr>
        </p:nvGraphicFramePr>
        <p:xfrm>
          <a:off x="814941" y="736113"/>
          <a:ext cx="10551558" cy="5618620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3517186">
                  <a:extLst>
                    <a:ext uri="{9D8B030D-6E8A-4147-A177-3AD203B41FA5}">
                      <a16:colId xmlns:a16="http://schemas.microsoft.com/office/drawing/2014/main" val="3582199630"/>
                    </a:ext>
                  </a:extLst>
                </a:gridCol>
                <a:gridCol w="3517186">
                  <a:extLst>
                    <a:ext uri="{9D8B030D-6E8A-4147-A177-3AD203B41FA5}">
                      <a16:colId xmlns:a16="http://schemas.microsoft.com/office/drawing/2014/main" val="3277282600"/>
                    </a:ext>
                  </a:extLst>
                </a:gridCol>
                <a:gridCol w="3517186">
                  <a:extLst>
                    <a:ext uri="{9D8B030D-6E8A-4147-A177-3AD203B41FA5}">
                      <a16:colId xmlns:a16="http://schemas.microsoft.com/office/drawing/2014/main" val="1494246050"/>
                    </a:ext>
                  </a:extLst>
                </a:gridCol>
              </a:tblGrid>
              <a:tr h="36123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Visivo (V)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Auditivo (A)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Cinestesico</a:t>
                      </a:r>
                      <a:r>
                        <a:rPr lang="it-IT" baseline="0" dirty="0" smtClean="0"/>
                        <a:t> (K)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3606933"/>
                  </a:ext>
                </a:extLst>
              </a:tr>
              <a:tr h="511743">
                <a:tc>
                  <a:txBody>
                    <a:bodyPr/>
                    <a:lstStyle/>
                    <a:p>
                      <a:r>
                        <a:rPr lang="en-GB" sz="1400" noProof="0" dirty="0" smtClean="0"/>
                        <a:t>They have a different prospective from life</a:t>
                      </a:r>
                      <a:endParaRPr lang="en-GB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noProof="0" dirty="0" smtClean="0"/>
                        <a:t>Spells your name</a:t>
                      </a:r>
                      <a:r>
                        <a:rPr lang="en-GB" sz="1400" baseline="0" noProof="0" dirty="0" smtClean="0"/>
                        <a:t> right </a:t>
                      </a:r>
                      <a:endParaRPr lang="en-GB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noProof="0" dirty="0" smtClean="0"/>
                        <a:t>Because it doesn’t feel</a:t>
                      </a:r>
                      <a:r>
                        <a:rPr lang="en-GB" sz="1400" baseline="0" noProof="0" dirty="0" smtClean="0"/>
                        <a:t> good, or they don’t like the feeling</a:t>
                      </a:r>
                      <a:endParaRPr lang="en-GB" sz="14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1945673"/>
                  </a:ext>
                </a:extLst>
              </a:tr>
              <a:tr h="366346">
                <a:tc>
                  <a:txBody>
                    <a:bodyPr/>
                    <a:lstStyle/>
                    <a:p>
                      <a:r>
                        <a:rPr lang="en-GB" sz="1400" noProof="0" dirty="0" smtClean="0"/>
                        <a:t>You</a:t>
                      </a:r>
                      <a:r>
                        <a:rPr lang="en-GB" sz="1400" baseline="0" noProof="0" dirty="0" smtClean="0"/>
                        <a:t>’re </a:t>
                      </a:r>
                      <a:r>
                        <a:rPr lang="en-GB" sz="1400" baseline="0" noProof="0" dirty="0" err="1" smtClean="0"/>
                        <a:t>gonna</a:t>
                      </a:r>
                      <a:r>
                        <a:rPr lang="en-GB" sz="1400" baseline="0" noProof="0" dirty="0" smtClean="0"/>
                        <a:t> widen your perspective</a:t>
                      </a:r>
                      <a:endParaRPr lang="en-GB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noProof="0" dirty="0" smtClean="0"/>
                        <a:t>I was talking to</a:t>
                      </a:r>
                      <a:r>
                        <a:rPr lang="en-GB" sz="1400" baseline="0" noProof="0" dirty="0" smtClean="0"/>
                        <a:t> strangers</a:t>
                      </a:r>
                      <a:endParaRPr lang="en-GB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noProof="0" dirty="0" smtClean="0"/>
                        <a:t>Pinto just need warmth</a:t>
                      </a:r>
                      <a:r>
                        <a:rPr lang="en-GB" sz="1400" baseline="0" noProof="0" dirty="0" smtClean="0"/>
                        <a:t> and attention</a:t>
                      </a:r>
                      <a:endParaRPr lang="en-GB" sz="14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0105432"/>
                  </a:ext>
                </a:extLst>
              </a:tr>
              <a:tr h="722460">
                <a:tc>
                  <a:txBody>
                    <a:bodyPr/>
                    <a:lstStyle/>
                    <a:p>
                      <a:pPr algn="just"/>
                      <a:r>
                        <a:rPr lang="it-IT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 I </a:t>
                      </a:r>
                      <a:r>
                        <a:rPr lang="it-IT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came</a:t>
                      </a:r>
                      <a:r>
                        <a:rPr lang="it-IT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there</a:t>
                      </a:r>
                      <a:r>
                        <a:rPr lang="it-IT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it-IT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my</a:t>
                      </a:r>
                      <a:r>
                        <a:rPr lang="it-IT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swimming</a:t>
                      </a:r>
                      <a:r>
                        <a:rPr lang="it-IT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pants and </a:t>
                      </a:r>
                      <a:r>
                        <a:rPr lang="it-IT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my</a:t>
                      </a:r>
                      <a:r>
                        <a:rPr lang="it-IT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sneakers</a:t>
                      </a:r>
                      <a:r>
                        <a:rPr lang="it-IT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t-shirt and I </a:t>
                      </a:r>
                      <a:r>
                        <a:rPr lang="it-IT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was</a:t>
                      </a:r>
                      <a:r>
                        <a:rPr lang="it-IT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the </a:t>
                      </a:r>
                      <a:r>
                        <a:rPr lang="it-IT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only</a:t>
                      </a:r>
                      <a:r>
                        <a:rPr lang="it-IT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one</a:t>
                      </a:r>
                      <a:r>
                        <a:rPr lang="it-IT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without</a:t>
                      </a:r>
                      <a:r>
                        <a:rPr lang="it-IT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it-IT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helmet</a:t>
                      </a:r>
                      <a:endParaRPr lang="it-IT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noProof="0" dirty="0" smtClean="0"/>
                        <a:t>I remember this conversation with</a:t>
                      </a:r>
                      <a:r>
                        <a:rPr lang="en-GB" sz="1400" baseline="0" noProof="0" dirty="0" smtClean="0"/>
                        <a:t> two strangers</a:t>
                      </a:r>
                      <a:endParaRPr lang="en-GB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noProof="0" dirty="0" smtClean="0"/>
                        <a:t>I was holding this dog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2998401"/>
                  </a:ext>
                </a:extLst>
              </a:tr>
              <a:tr h="523350">
                <a:tc>
                  <a:txBody>
                    <a:bodyPr/>
                    <a:lstStyle/>
                    <a:p>
                      <a:r>
                        <a:rPr lang="en-GB" sz="1400" noProof="0" dirty="0" smtClean="0"/>
                        <a:t>Pretty crazy</a:t>
                      </a:r>
                      <a:endParaRPr lang="en-GB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noProof="0" dirty="0" smtClean="0"/>
                        <a:t>So we were</a:t>
                      </a:r>
                      <a:r>
                        <a:rPr lang="en-GB" sz="1400" baseline="0" noProof="0" dirty="0" smtClean="0"/>
                        <a:t> like talking </a:t>
                      </a:r>
                      <a:endParaRPr lang="en-GB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noProof="0" dirty="0" smtClean="0"/>
                        <a:t>His heartbeat calm down more and more and more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0254401"/>
                  </a:ext>
                </a:extLst>
              </a:tr>
              <a:tr h="511743">
                <a:tc>
                  <a:txBody>
                    <a:bodyPr/>
                    <a:lstStyle/>
                    <a:p>
                      <a:r>
                        <a:rPr lang="en-GB" sz="1400" baseline="0" noProof="0" dirty="0" smtClean="0"/>
                        <a:t>We saw like the most incredible landscapes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noProof="0" dirty="0" smtClean="0"/>
                        <a:t>Real conversation</a:t>
                      </a:r>
                      <a:endParaRPr lang="en-GB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noProof="0" dirty="0" smtClean="0"/>
                        <a:t>Dive into your bed and smell the fresh</a:t>
                      </a:r>
                      <a:r>
                        <a:rPr lang="en-GB" sz="1400" baseline="0" noProof="0" dirty="0" smtClean="0"/>
                        <a:t> sheets</a:t>
                      </a:r>
                      <a:endParaRPr lang="en-GB" sz="14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0409383"/>
                  </a:ext>
                </a:extLst>
              </a:tr>
              <a:tr h="571948">
                <a:tc>
                  <a:txBody>
                    <a:bodyPr/>
                    <a:lstStyle/>
                    <a:p>
                      <a:r>
                        <a:rPr lang="en-GB" sz="1400" baseline="0" noProof="0" dirty="0" smtClean="0"/>
                        <a:t>We saw mountains, volcanos,</a:t>
                      </a:r>
                      <a:r>
                        <a:rPr lang="it-IT" sz="1800" kern="1200" baseline="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glacial</a:t>
                      </a:r>
                      <a:r>
                        <a:rPr lang="it-IT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</a:t>
                      </a:r>
                      <a:r>
                        <a:rPr lang="it-IT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lava </a:t>
                      </a:r>
                      <a:r>
                        <a:rPr lang="it-IT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fields</a:t>
                      </a:r>
                      <a:r>
                        <a:rPr lang="it-IT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GB" sz="1100" baseline="0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noProof="0" dirty="0" smtClean="0"/>
                        <a:t>I would like to</a:t>
                      </a:r>
                      <a:r>
                        <a:rPr lang="en-GB" sz="1400" baseline="0" noProof="0" dirty="0" smtClean="0"/>
                        <a:t> quote</a:t>
                      </a:r>
                      <a:endParaRPr lang="en-GB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noProof="0" dirty="0" smtClean="0"/>
                        <a:t>I believe that the true joy in life comes from enjoying moments </a:t>
                      </a:r>
                      <a:endParaRPr lang="en-GB" sz="14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6442273"/>
                  </a:ext>
                </a:extLst>
              </a:tr>
              <a:tr h="489942">
                <a:tc>
                  <a:txBody>
                    <a:bodyPr/>
                    <a:lstStyle/>
                    <a:p>
                      <a:r>
                        <a:rPr lang="en-GB" sz="1400" baseline="0" noProof="0" dirty="0" smtClean="0"/>
                        <a:t>I saw the sign “1 kilometre”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noProof="0" dirty="0" smtClean="0"/>
                        <a:t>Delicious food</a:t>
                      </a:r>
                      <a:endParaRPr lang="en-GB" sz="14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7858441"/>
                  </a:ext>
                </a:extLst>
              </a:tr>
              <a:tr h="511743">
                <a:tc>
                  <a:txBody>
                    <a:bodyPr/>
                    <a:lstStyle/>
                    <a:p>
                      <a:r>
                        <a:rPr lang="en-GB" sz="1400" baseline="0" noProof="0" dirty="0" smtClean="0"/>
                        <a:t>I could never imagine doing something like that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noProof="0" dirty="0" smtClean="0"/>
                        <a:t>Face fears and unpleasant situation</a:t>
                      </a:r>
                      <a:endParaRPr lang="en-GB" sz="14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2734836"/>
                  </a:ext>
                </a:extLst>
              </a:tr>
              <a:tr h="489942">
                <a:tc>
                  <a:txBody>
                    <a:bodyPr/>
                    <a:lstStyle/>
                    <a:p>
                      <a:r>
                        <a:rPr lang="en-GB" sz="1400" baseline="0" noProof="0" dirty="0" smtClean="0"/>
                        <a:t>A little grandpa came 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noProof="0" dirty="0" smtClean="0"/>
                        <a:t>I really felt that my stomach… </a:t>
                      </a:r>
                      <a:endParaRPr lang="en-GB" sz="14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0148196"/>
                  </a:ext>
                </a:extLst>
              </a:tr>
              <a:tr h="489942">
                <a:tc>
                  <a:txBody>
                    <a:bodyPr/>
                    <a:lstStyle/>
                    <a:p>
                      <a:r>
                        <a:rPr lang="en-GB" sz="1400" baseline="0" noProof="0" dirty="0" smtClean="0"/>
                        <a:t>And the grandpa was actually like this, was a little Chihuahua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noProof="0" dirty="0" smtClean="0"/>
                        <a:t>I was angry and down</a:t>
                      </a:r>
                      <a:endParaRPr lang="en-GB" sz="14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06645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3910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1921271"/>
              </p:ext>
            </p:extLst>
          </p:nvPr>
        </p:nvGraphicFramePr>
        <p:xfrm>
          <a:off x="789541" y="825013"/>
          <a:ext cx="10551558" cy="5348004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3517186">
                  <a:extLst>
                    <a:ext uri="{9D8B030D-6E8A-4147-A177-3AD203B41FA5}">
                      <a16:colId xmlns:a16="http://schemas.microsoft.com/office/drawing/2014/main" val="3582199630"/>
                    </a:ext>
                  </a:extLst>
                </a:gridCol>
                <a:gridCol w="3517186">
                  <a:extLst>
                    <a:ext uri="{9D8B030D-6E8A-4147-A177-3AD203B41FA5}">
                      <a16:colId xmlns:a16="http://schemas.microsoft.com/office/drawing/2014/main" val="3277282600"/>
                    </a:ext>
                  </a:extLst>
                </a:gridCol>
                <a:gridCol w="3517186">
                  <a:extLst>
                    <a:ext uri="{9D8B030D-6E8A-4147-A177-3AD203B41FA5}">
                      <a16:colId xmlns:a16="http://schemas.microsoft.com/office/drawing/2014/main" val="1494246050"/>
                    </a:ext>
                  </a:extLst>
                </a:gridCol>
              </a:tblGrid>
              <a:tr h="36123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Visivo (V)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Auditivo (A)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Cinestesico</a:t>
                      </a:r>
                      <a:r>
                        <a:rPr lang="it-IT" baseline="0" dirty="0" smtClean="0"/>
                        <a:t> (K)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3606933"/>
                  </a:ext>
                </a:extLst>
              </a:tr>
              <a:tr h="511743">
                <a:tc>
                  <a:txBody>
                    <a:bodyPr/>
                    <a:lstStyle/>
                    <a:p>
                      <a:r>
                        <a:rPr lang="en-GB" sz="1400" noProof="0" dirty="0" smtClean="0"/>
                        <a:t>Little baby</a:t>
                      </a:r>
                      <a:endParaRPr lang="en-GB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noProof="0" dirty="0" smtClean="0"/>
                        <a:t>Don’t feel good</a:t>
                      </a:r>
                      <a:endParaRPr lang="en-GB" sz="14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1945673"/>
                  </a:ext>
                </a:extLst>
              </a:tr>
              <a:tr h="366346">
                <a:tc>
                  <a:txBody>
                    <a:bodyPr/>
                    <a:lstStyle/>
                    <a:p>
                      <a:r>
                        <a:rPr lang="en-GB" sz="1400" noProof="0" dirty="0" smtClean="0"/>
                        <a:t>So a little thing like</a:t>
                      </a:r>
                      <a:r>
                        <a:rPr lang="en-GB" sz="1400" baseline="0" noProof="0" dirty="0" smtClean="0"/>
                        <a:t> holding him, made a big impact on Pinto’s life</a:t>
                      </a:r>
                      <a:endParaRPr lang="en-GB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noProof="0" dirty="0" smtClean="0"/>
                        <a:t>Think about your emotions</a:t>
                      </a:r>
                      <a:endParaRPr lang="en-GB" sz="14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0105432"/>
                  </a:ext>
                </a:extLst>
              </a:tr>
              <a:tr h="446324">
                <a:tc>
                  <a:txBody>
                    <a:bodyPr/>
                    <a:lstStyle/>
                    <a:p>
                      <a:pPr algn="just"/>
                      <a:r>
                        <a:rPr lang="it-IT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</a:t>
                      </a:r>
                      <a:r>
                        <a:rPr lang="it-IT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just </a:t>
                      </a:r>
                      <a:r>
                        <a:rPr lang="it-IT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have</a:t>
                      </a:r>
                      <a:r>
                        <a:rPr lang="it-IT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open </a:t>
                      </a:r>
                      <a:r>
                        <a:rPr lang="it-IT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your</a:t>
                      </a:r>
                      <a:r>
                        <a:rPr lang="it-IT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4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eyes</a:t>
                      </a:r>
                      <a:endParaRPr lang="it-IT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noProof="0" dirty="0" smtClean="0"/>
                        <a:t>Standing comfort and</a:t>
                      </a:r>
                      <a:r>
                        <a:rPr lang="en-GB" sz="1400" baseline="0" noProof="0" dirty="0" smtClean="0"/>
                        <a:t> feel good</a:t>
                      </a:r>
                      <a:endParaRPr lang="en-GB" sz="1400" noProof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2998401"/>
                  </a:ext>
                </a:extLst>
              </a:tr>
              <a:tr h="523350">
                <a:tc>
                  <a:txBody>
                    <a:bodyPr/>
                    <a:lstStyle/>
                    <a:p>
                      <a:r>
                        <a:rPr lang="en-GB" sz="1400" noProof="0" dirty="0" smtClean="0"/>
                        <a:t>I wanted</a:t>
                      </a:r>
                      <a:r>
                        <a:rPr lang="en-GB" sz="1400" baseline="0" noProof="0" dirty="0" smtClean="0"/>
                        <a:t> to see what it was like </a:t>
                      </a:r>
                      <a:endParaRPr lang="en-GB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 smtClean="0"/>
                        <a:t>put your right finger on</a:t>
                      </a:r>
                      <a:r>
                        <a:rPr lang="en-US" sz="1400" baseline="0" noProof="0" dirty="0" smtClean="0"/>
                        <a:t> </a:t>
                      </a:r>
                      <a:r>
                        <a:rPr lang="en-US" sz="1400" noProof="0" dirty="0" smtClean="0"/>
                        <a:t>the right corner of your mouth</a:t>
                      </a:r>
                      <a:endParaRPr lang="en-GB" sz="1400" noProof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0254401"/>
                  </a:ext>
                </a:extLst>
              </a:tr>
              <a:tr h="429150">
                <a:tc>
                  <a:txBody>
                    <a:bodyPr/>
                    <a:lstStyle/>
                    <a:p>
                      <a:r>
                        <a:rPr lang="en-GB" sz="1400" baseline="0" noProof="0" dirty="0" smtClean="0"/>
                        <a:t>It was great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noProof="0" dirty="0" smtClean="0"/>
                        <a:t>If you feel down think about this</a:t>
                      </a:r>
                      <a:endParaRPr lang="en-GB" sz="14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0409383"/>
                  </a:ext>
                </a:extLst>
              </a:tr>
              <a:tr h="571948">
                <a:tc>
                  <a:txBody>
                    <a:bodyPr/>
                    <a:lstStyle/>
                    <a:p>
                      <a:r>
                        <a:rPr lang="en-GB" sz="1400" baseline="0" noProof="0" dirty="0" smtClean="0"/>
                        <a:t>Looking up from their phones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noProof="0" dirty="0" smtClean="0"/>
                        <a:t>You will face fears you will feel pain</a:t>
                      </a:r>
                      <a:endParaRPr lang="en-GB" sz="14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6442273"/>
                  </a:ext>
                </a:extLst>
              </a:tr>
              <a:tr h="489942">
                <a:tc>
                  <a:txBody>
                    <a:bodyPr/>
                    <a:lstStyle/>
                    <a:p>
                      <a:r>
                        <a:rPr lang="en-GB" sz="1400" baseline="0" noProof="0" dirty="0" smtClean="0"/>
                        <a:t>They saw a real conversation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noProof="0" dirty="0" smtClean="0"/>
                        <a:t>And you will feel lonely</a:t>
                      </a:r>
                      <a:endParaRPr lang="en-GB" sz="14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7858441"/>
                  </a:ext>
                </a:extLst>
              </a:tr>
              <a:tr h="511743">
                <a:tc>
                  <a:txBody>
                    <a:bodyPr/>
                    <a:lstStyle/>
                    <a:p>
                      <a:r>
                        <a:rPr lang="en-GB" sz="1400" baseline="0" noProof="0" dirty="0" smtClean="0"/>
                        <a:t>Staring down at their screens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2734836"/>
                  </a:ext>
                </a:extLst>
              </a:tr>
              <a:tr h="489942">
                <a:tc>
                  <a:txBody>
                    <a:bodyPr/>
                    <a:lstStyle/>
                    <a:p>
                      <a:r>
                        <a:rPr lang="en-GB" sz="1400" baseline="0" noProof="0" dirty="0" smtClean="0"/>
                        <a:t>Looking at our screens now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0148196"/>
                  </a:ext>
                </a:extLst>
              </a:tr>
              <a:tr h="489942">
                <a:tc>
                  <a:txBody>
                    <a:bodyPr/>
                    <a:lstStyle/>
                    <a:p>
                      <a:r>
                        <a:rPr lang="en-GB" sz="1400" baseline="0" noProof="0" dirty="0" smtClean="0"/>
                        <a:t>Travelling is great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06645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7556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7424447"/>
              </p:ext>
            </p:extLst>
          </p:nvPr>
        </p:nvGraphicFramePr>
        <p:xfrm>
          <a:off x="853041" y="850413"/>
          <a:ext cx="10551558" cy="4063292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3517186">
                  <a:extLst>
                    <a:ext uri="{9D8B030D-6E8A-4147-A177-3AD203B41FA5}">
                      <a16:colId xmlns:a16="http://schemas.microsoft.com/office/drawing/2014/main" val="3582199630"/>
                    </a:ext>
                  </a:extLst>
                </a:gridCol>
                <a:gridCol w="3517186">
                  <a:extLst>
                    <a:ext uri="{9D8B030D-6E8A-4147-A177-3AD203B41FA5}">
                      <a16:colId xmlns:a16="http://schemas.microsoft.com/office/drawing/2014/main" val="3277282600"/>
                    </a:ext>
                  </a:extLst>
                </a:gridCol>
                <a:gridCol w="3517186">
                  <a:extLst>
                    <a:ext uri="{9D8B030D-6E8A-4147-A177-3AD203B41FA5}">
                      <a16:colId xmlns:a16="http://schemas.microsoft.com/office/drawing/2014/main" val="1494246050"/>
                    </a:ext>
                  </a:extLst>
                </a:gridCol>
              </a:tblGrid>
              <a:tr h="36123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Visivo (V)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Auditivo (A)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Cinestesico</a:t>
                      </a:r>
                      <a:r>
                        <a:rPr lang="it-IT" baseline="0" dirty="0" smtClean="0"/>
                        <a:t> (K)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3606933"/>
                  </a:ext>
                </a:extLst>
              </a:tr>
              <a:tr h="511743">
                <a:tc>
                  <a:txBody>
                    <a:bodyPr/>
                    <a:lstStyle/>
                    <a:p>
                      <a:r>
                        <a:rPr lang="en-GB" sz="1400" noProof="0" dirty="0" smtClean="0"/>
                        <a:t>You see the most beautiful beaches</a:t>
                      </a:r>
                      <a:endParaRPr lang="en-GB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1945673"/>
                  </a:ext>
                </a:extLst>
              </a:tr>
              <a:tr h="366346">
                <a:tc>
                  <a:txBody>
                    <a:bodyPr/>
                    <a:lstStyle/>
                    <a:p>
                      <a:r>
                        <a:rPr lang="en-GB" sz="1400" noProof="0" dirty="0" smtClean="0"/>
                        <a:t>Face fears</a:t>
                      </a:r>
                      <a:endParaRPr lang="en-GB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0105432"/>
                  </a:ext>
                </a:extLst>
              </a:tr>
              <a:tr h="722460">
                <a:tc>
                  <a:txBody>
                    <a:bodyPr/>
                    <a:lstStyle/>
                    <a:p>
                      <a:pPr algn="just"/>
                      <a:r>
                        <a:rPr lang="en-US" sz="140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got fireworks</a:t>
                      </a:r>
                      <a:r>
                        <a:rPr lang="en-US" sz="1400" kern="1200" baseline="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my eye and I couldn't see from my eye</a:t>
                      </a:r>
                      <a:endParaRPr lang="en-US" sz="1400" kern="1200" noProof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noProof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2998401"/>
                  </a:ext>
                </a:extLst>
              </a:tr>
              <a:tr h="523350">
                <a:tc>
                  <a:txBody>
                    <a:bodyPr/>
                    <a:lstStyle/>
                    <a:p>
                      <a:r>
                        <a:rPr lang="en-GB" sz="1400" noProof="0" dirty="0" smtClean="0"/>
                        <a:t>It was horrible </a:t>
                      </a:r>
                      <a:endParaRPr lang="en-GB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noProof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0254401"/>
                  </a:ext>
                </a:extLst>
              </a:tr>
              <a:tr h="511743">
                <a:tc>
                  <a:txBody>
                    <a:bodyPr/>
                    <a:lstStyle/>
                    <a:p>
                      <a:r>
                        <a:rPr lang="en-GB" sz="1400" baseline="0" noProof="0" dirty="0" smtClean="0"/>
                        <a:t>Bad situation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0409383"/>
                  </a:ext>
                </a:extLst>
              </a:tr>
              <a:tr h="571948">
                <a:tc>
                  <a:txBody>
                    <a:bodyPr/>
                    <a:lstStyle/>
                    <a:p>
                      <a:r>
                        <a:rPr lang="en-GB" sz="1400" baseline="0" noProof="0" dirty="0" smtClean="0"/>
                        <a:t>See the problem from distance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6442273"/>
                  </a:ext>
                </a:extLst>
              </a:tr>
              <a:tr h="489942">
                <a:tc>
                  <a:txBody>
                    <a:bodyPr/>
                    <a:lstStyle/>
                    <a:p>
                      <a:r>
                        <a:rPr lang="en-GB" sz="1400" baseline="0" noProof="0" dirty="0" smtClean="0"/>
                        <a:t>Start small and take a big leap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78584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9135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001323" y="1431670"/>
            <a:ext cx="6333177" cy="4042030"/>
          </a:xfrm>
        </p:spPr>
        <p:txBody>
          <a:bodyPr/>
          <a:lstStyle/>
          <a:p>
            <a:pPr marL="0" indent="0" algn="just">
              <a:buNone/>
            </a:pPr>
            <a:r>
              <a:rPr lang="it-IT" dirty="0" smtClean="0"/>
              <a:t>Dall’analisi del discorso è emerso un uso predominante del canale visivo rispetto ai canali auditivo e cinestesico. La persona del monologo possiede, dunque, un sistema rappresentazionale di tipo visivo.</a:t>
            </a:r>
          </a:p>
          <a:p>
            <a:pPr marL="0" indent="0" algn="just">
              <a:buNone/>
            </a:pPr>
            <a:r>
              <a:rPr lang="it-IT" dirty="0" smtClean="0"/>
              <a:t>La differenza tra i canali, in questo ultimo esempio, risulta essere sostanziale, con la presenza di soli 6 espressioni legate al canale auditivo. Il canale cinestesico è il secondo maggiormente presente nel sistema rappresentazionale della persona, dopo il canale visivo.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5700592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20782" y="405088"/>
            <a:ext cx="10150435" cy="984325"/>
          </a:xfrm>
        </p:spPr>
        <p:txBody>
          <a:bodyPr>
            <a:normAutofit/>
          </a:bodyPr>
          <a:lstStyle/>
          <a:p>
            <a:pPr algn="ctr"/>
            <a:r>
              <a:rPr lang="it-IT" sz="2800" dirty="0" smtClean="0">
                <a:latin typeface="Garamond" panose="02020404030301010803" pitchFamily="18" charset="0"/>
              </a:rPr>
              <a:t>Analisi di una conversazione con una persona consapevole</a:t>
            </a:r>
            <a:endParaRPr lang="it-IT" sz="2800" dirty="0">
              <a:latin typeface="Garamond" panose="02020404030301010803" pitchFamily="18" charset="0"/>
            </a:endParaRPr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5788936"/>
              </p:ext>
            </p:extLst>
          </p:nvPr>
        </p:nvGraphicFramePr>
        <p:xfrm>
          <a:off x="900547" y="1923305"/>
          <a:ext cx="10631052" cy="4199287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3543684">
                  <a:extLst>
                    <a:ext uri="{9D8B030D-6E8A-4147-A177-3AD203B41FA5}">
                      <a16:colId xmlns:a16="http://schemas.microsoft.com/office/drawing/2014/main" val="3582199630"/>
                    </a:ext>
                  </a:extLst>
                </a:gridCol>
                <a:gridCol w="3543684">
                  <a:extLst>
                    <a:ext uri="{9D8B030D-6E8A-4147-A177-3AD203B41FA5}">
                      <a16:colId xmlns:a16="http://schemas.microsoft.com/office/drawing/2014/main" val="3277282600"/>
                    </a:ext>
                  </a:extLst>
                </a:gridCol>
                <a:gridCol w="3543684">
                  <a:extLst>
                    <a:ext uri="{9D8B030D-6E8A-4147-A177-3AD203B41FA5}">
                      <a16:colId xmlns:a16="http://schemas.microsoft.com/office/drawing/2014/main" val="1494246050"/>
                    </a:ext>
                  </a:extLst>
                </a:gridCol>
              </a:tblGrid>
              <a:tr h="335169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atin typeface="Garamond" panose="02020404030301010803" pitchFamily="18" charset="0"/>
                        </a:rPr>
                        <a:t>Visivo (V)</a:t>
                      </a:r>
                      <a:endParaRPr lang="it-IT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atin typeface="Garamond" panose="02020404030301010803" pitchFamily="18" charset="0"/>
                        </a:rPr>
                        <a:t>Auditivo (A)</a:t>
                      </a:r>
                      <a:endParaRPr lang="it-IT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atin typeface="Garamond" panose="02020404030301010803" pitchFamily="18" charset="0"/>
                        </a:rPr>
                        <a:t>Cinestesico</a:t>
                      </a:r>
                      <a:r>
                        <a:rPr lang="it-IT" baseline="0" dirty="0" smtClean="0">
                          <a:latin typeface="Garamond" panose="02020404030301010803" pitchFamily="18" charset="0"/>
                        </a:rPr>
                        <a:t> (K)</a:t>
                      </a:r>
                      <a:endParaRPr lang="it-IT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3606933"/>
                  </a:ext>
                </a:extLst>
              </a:tr>
              <a:tr h="58113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Vedere il concerto di Bob Dylan.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I posti erano vicini alle casse, infatti sentivamo molto bene.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Già dal viaggio in pullman sentivo che sarebbe stato divertente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11945673"/>
                  </a:ext>
                </a:extLst>
              </a:tr>
              <a:tr h="81430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È stata una bella esperienza.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Alle prime </a:t>
                      </a:r>
                      <a:r>
                        <a:rPr lang="it-IT" sz="1400" dirty="0" smtClean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note </a:t>
                      </a:r>
                      <a:r>
                        <a:rPr lang="it-IT" sz="1400" dirty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di </a:t>
                      </a:r>
                      <a:r>
                        <a:rPr lang="it-IT" sz="1400" dirty="0" smtClean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tutti </a:t>
                      </a:r>
                      <a:r>
                        <a:rPr lang="it-IT" sz="1400" dirty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quanti </a:t>
                      </a:r>
                      <a:r>
                        <a:rPr lang="it-IT" sz="1400" dirty="0" smtClean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hanno cominciato </a:t>
                      </a:r>
                      <a:r>
                        <a:rPr lang="it-IT" sz="1400" dirty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ad </a:t>
                      </a:r>
                      <a:r>
                        <a:rPr lang="it-IT" sz="1400" dirty="0" smtClean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applaudire, urlare e</a:t>
                      </a:r>
                      <a:r>
                        <a:rPr lang="it-IT" sz="1400" baseline="0" dirty="0" smtClean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cantare con lui. </a:t>
                      </a:r>
                      <a:r>
                        <a:rPr lang="it-IT" sz="1400" dirty="0" smtClean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</a:t>
                      </a:r>
                      <a:endParaRPr lang="it-IT" sz="1400" dirty="0"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Ricordo che c’era tanta gente che avevamo paura di non riuscire a prendere dei posti decenti.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40105432"/>
                  </a:ext>
                </a:extLst>
              </a:tr>
              <a:tr h="37712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Non vedevo l’ora di arrivare.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Il mio amico, che non l’ha capito per tutto il concerto ha detto: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400" dirty="0"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Eravamo tutti emozionati.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52998401"/>
                  </a:ext>
                </a:extLst>
              </a:tr>
              <a:tr h="80262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La città l’ho trovata più carina di quanto mi aspettassi, e vederla in gruppo l’ha resa ancora più bella</a:t>
                      </a:r>
                      <a:r>
                        <a:rPr lang="it-IT" sz="1400" dirty="0" smtClean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Tutta l’arena era uscita </a:t>
                      </a:r>
                      <a:r>
                        <a:rPr lang="it-IT" sz="1400" dirty="0" smtClean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delusa e sentivamo tutti lamentarsi. </a:t>
                      </a:r>
                      <a:endParaRPr lang="it-IT" sz="1400" dirty="0"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già ai tempi, era antipatico, e non accontentava mai i suoi fan.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400" dirty="0"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00254401"/>
                  </a:ext>
                </a:extLst>
              </a:tr>
              <a:tr h="8993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I posti erano molto lontani dal </a:t>
                      </a:r>
                      <a:r>
                        <a:rPr lang="it-IT" sz="1400" dirty="0" smtClean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palco,</a:t>
                      </a:r>
                      <a:r>
                        <a:rPr lang="it-IT" sz="1400" baseline="0" dirty="0" smtClean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i</a:t>
                      </a:r>
                      <a:r>
                        <a:rPr lang="it-IT" sz="1400" dirty="0" smtClean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nfatti non vedevamo benissimo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400" dirty="0"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Anche mia mamma me l’aveva detto che …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400" dirty="0"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70409383"/>
                  </a:ext>
                </a:extLst>
              </a:tr>
            </a:tbl>
          </a:graphicData>
        </a:graphic>
      </p:graphicFrame>
      <p:sp>
        <p:nvSpPr>
          <p:cNvPr id="8" name="CasellaDiTesto 7"/>
          <p:cNvSpPr txBox="1"/>
          <p:nvPr/>
        </p:nvSpPr>
        <p:spPr>
          <a:xfrm>
            <a:off x="4041568" y="1287026"/>
            <a:ext cx="6032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Garamond" panose="02020404030301010803" pitchFamily="18" charset="0"/>
              </a:rPr>
              <a:t>Un’amica racconta un viaggio per un concerto</a:t>
            </a:r>
            <a:endParaRPr lang="it-IT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6845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20782" y="405088"/>
            <a:ext cx="10150435" cy="984325"/>
          </a:xfrm>
        </p:spPr>
        <p:txBody>
          <a:bodyPr>
            <a:normAutofit/>
          </a:bodyPr>
          <a:lstStyle/>
          <a:p>
            <a:pPr algn="ctr"/>
            <a:r>
              <a:rPr lang="it-IT" sz="2800" dirty="0" smtClean="0">
                <a:latin typeface="Garamond" panose="02020404030301010803" pitchFamily="18" charset="0"/>
              </a:rPr>
              <a:t>Analisi di una conversazione con una persona consapevole</a:t>
            </a:r>
            <a:endParaRPr lang="it-IT" sz="2800" dirty="0">
              <a:latin typeface="Garamond" panose="02020404030301010803" pitchFamily="18" charset="0"/>
            </a:endParaRPr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5119233"/>
              </p:ext>
            </p:extLst>
          </p:nvPr>
        </p:nvGraphicFramePr>
        <p:xfrm>
          <a:off x="900545" y="1923305"/>
          <a:ext cx="10516755" cy="4420557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3505585">
                  <a:extLst>
                    <a:ext uri="{9D8B030D-6E8A-4147-A177-3AD203B41FA5}">
                      <a16:colId xmlns:a16="http://schemas.microsoft.com/office/drawing/2014/main" val="3582199630"/>
                    </a:ext>
                  </a:extLst>
                </a:gridCol>
                <a:gridCol w="3505585">
                  <a:extLst>
                    <a:ext uri="{9D8B030D-6E8A-4147-A177-3AD203B41FA5}">
                      <a16:colId xmlns:a16="http://schemas.microsoft.com/office/drawing/2014/main" val="3277282600"/>
                    </a:ext>
                  </a:extLst>
                </a:gridCol>
                <a:gridCol w="3505585">
                  <a:extLst>
                    <a:ext uri="{9D8B030D-6E8A-4147-A177-3AD203B41FA5}">
                      <a16:colId xmlns:a16="http://schemas.microsoft.com/office/drawing/2014/main" val="1494246050"/>
                    </a:ext>
                  </a:extLst>
                </a:gridCol>
              </a:tblGrid>
              <a:tr h="347514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atin typeface="Garamond" panose="02020404030301010803" pitchFamily="18" charset="0"/>
                        </a:rPr>
                        <a:t>Visivo (V)</a:t>
                      </a:r>
                      <a:endParaRPr lang="it-IT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atin typeface="Garamond" panose="02020404030301010803" pitchFamily="18" charset="0"/>
                        </a:rPr>
                        <a:t>Auditivo (A)</a:t>
                      </a:r>
                      <a:endParaRPr lang="it-IT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atin typeface="Garamond" panose="02020404030301010803" pitchFamily="18" charset="0"/>
                        </a:rPr>
                        <a:t>Cinestesico</a:t>
                      </a:r>
                      <a:r>
                        <a:rPr lang="it-IT" baseline="0" dirty="0" smtClean="0">
                          <a:latin typeface="Garamond" panose="02020404030301010803" pitchFamily="18" charset="0"/>
                        </a:rPr>
                        <a:t> (K)</a:t>
                      </a:r>
                      <a:endParaRPr lang="it-IT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3606933"/>
                  </a:ext>
                </a:extLst>
              </a:tr>
              <a:tr h="111453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Siccome eravamo lontanissimi (io in primis, che dovrei portare gli occhiali) non riuscivamo a distinguere i membri della band.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it-IT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Anche se non ha suonato le sue canzoni più famose,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400" dirty="0"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11945673"/>
                  </a:ext>
                </a:extLst>
              </a:tr>
              <a:tr h="5240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Sembravano un po’ tutti uguali.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400" dirty="0"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400"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40105432"/>
                  </a:ext>
                </a:extLst>
              </a:tr>
              <a:tr h="9324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Poi si è capito che era quello vestito diverso, quando poi si è andato a cambiare.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400" dirty="0"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400" dirty="0"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400"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52998401"/>
                  </a:ext>
                </a:extLst>
              </a:tr>
              <a:tr h="6993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it-IT" sz="1400" i="1" dirty="0" smtClean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Vabbè, almeno così li ho guardati tutti allo stesso modo”</a:t>
                      </a:r>
                      <a:endParaRPr lang="it-IT" sz="1400" dirty="0" smtClean="0"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400" dirty="0"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400" dirty="0"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400" dirty="0"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00254401"/>
                  </a:ext>
                </a:extLst>
              </a:tr>
              <a:tr h="6986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è stato comunque un bel viaggio.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400" dirty="0"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400" dirty="0"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400" dirty="0"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70409383"/>
                  </a:ext>
                </a:extLst>
              </a:tr>
            </a:tbl>
          </a:graphicData>
        </a:graphic>
      </p:graphicFrame>
      <p:sp>
        <p:nvSpPr>
          <p:cNvPr id="8" name="CasellaDiTesto 7"/>
          <p:cNvSpPr txBox="1"/>
          <p:nvPr/>
        </p:nvSpPr>
        <p:spPr>
          <a:xfrm>
            <a:off x="4041568" y="1287026"/>
            <a:ext cx="6032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Un’amica racconta un viaggio per un concerto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491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499426" y="1516776"/>
            <a:ext cx="7012874" cy="4210924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it-IT" dirty="0" smtClean="0"/>
              <a:t>Dall’analisi della conversazione emerge un utilizzo prevalente del sistema rappresentazionale di tipo visivo. Ciò lo si può intuire dalla grande maggioranza di espressioni di tipo visivo utilizzate dalla persona intervistata.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it-IT" dirty="0" smtClean="0"/>
              <a:t>I canali auditivo e cinestesico, sebbene vengano utilizzati in minor misura, sono comunque presenti nel sistema rappresentazionale della persona in questione. Il canale auditivo è il secondo canale maggiormente usato, mentre nettamente inferiore è l’uso del canale cinestesico</a:t>
            </a:r>
            <a:r>
              <a:rPr lang="it-IT" sz="2000" dirty="0" smtClean="0"/>
              <a:t>.</a:t>
            </a:r>
            <a:r>
              <a:rPr lang="it-IT" sz="2000" dirty="0"/>
              <a:t/>
            </a:r>
            <a:br>
              <a:rPr lang="it-IT" sz="2000" dirty="0"/>
            </a:b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369980081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38002" y="405088"/>
            <a:ext cx="9715995" cy="996200"/>
          </a:xfrm>
        </p:spPr>
        <p:txBody>
          <a:bodyPr>
            <a:normAutofit/>
          </a:bodyPr>
          <a:lstStyle/>
          <a:p>
            <a:pPr algn="ctr"/>
            <a:r>
              <a:rPr lang="it-IT" sz="2800" dirty="0">
                <a:latin typeface="Garamond" panose="02020404030301010803" pitchFamily="18" charset="0"/>
              </a:rPr>
              <a:t>Analisi di una conversazione con una persona inconsapevole</a:t>
            </a:r>
          </a:p>
        </p:txBody>
      </p:sp>
      <p:graphicFrame>
        <p:nvGraphicFramePr>
          <p:cNvPr id="5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4976800"/>
              </p:ext>
            </p:extLst>
          </p:nvPr>
        </p:nvGraphicFramePr>
        <p:xfrm>
          <a:off x="850322" y="1674854"/>
          <a:ext cx="10491354" cy="4695294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3497118">
                  <a:extLst>
                    <a:ext uri="{9D8B030D-6E8A-4147-A177-3AD203B41FA5}">
                      <a16:colId xmlns:a16="http://schemas.microsoft.com/office/drawing/2014/main" val="3582199630"/>
                    </a:ext>
                  </a:extLst>
                </a:gridCol>
                <a:gridCol w="3497118">
                  <a:extLst>
                    <a:ext uri="{9D8B030D-6E8A-4147-A177-3AD203B41FA5}">
                      <a16:colId xmlns:a16="http://schemas.microsoft.com/office/drawing/2014/main" val="3277282600"/>
                    </a:ext>
                  </a:extLst>
                </a:gridCol>
                <a:gridCol w="3497118">
                  <a:extLst>
                    <a:ext uri="{9D8B030D-6E8A-4147-A177-3AD203B41FA5}">
                      <a16:colId xmlns:a16="http://schemas.microsoft.com/office/drawing/2014/main" val="1494246050"/>
                    </a:ext>
                  </a:extLst>
                </a:gridCol>
              </a:tblGrid>
              <a:tr h="372448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atin typeface="Garamond" panose="02020404030301010803" pitchFamily="18" charset="0"/>
                        </a:rPr>
                        <a:t>Visivo (V)</a:t>
                      </a:r>
                      <a:endParaRPr lang="it-IT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atin typeface="Garamond" panose="02020404030301010803" pitchFamily="18" charset="0"/>
                        </a:rPr>
                        <a:t>Auditivo (A)</a:t>
                      </a:r>
                      <a:endParaRPr lang="it-IT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atin typeface="Garamond" panose="02020404030301010803" pitchFamily="18" charset="0"/>
                        </a:rPr>
                        <a:t>Cinestesico</a:t>
                      </a:r>
                      <a:r>
                        <a:rPr lang="it-IT" baseline="0" dirty="0" smtClean="0">
                          <a:latin typeface="Garamond" panose="02020404030301010803" pitchFamily="18" charset="0"/>
                        </a:rPr>
                        <a:t> (K)</a:t>
                      </a:r>
                      <a:endParaRPr lang="it-IT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3606933"/>
                  </a:ext>
                </a:extLst>
              </a:tr>
              <a:tr h="4997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Ho letto un libro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Nessuno che ti chiede cose, nessuno che ti interrompe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Dovevo aspettare fino alle 4 di </a:t>
                      </a:r>
                      <a:r>
                        <a:rPr lang="it-IT" sz="1400" dirty="0" smtClean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mattina, ero stanchissima …</a:t>
                      </a:r>
                      <a:endParaRPr lang="it-IT" sz="1400" dirty="0"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11945673"/>
                  </a:ext>
                </a:extLst>
              </a:tr>
              <a:tr h="7930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La notte è bella, è fantastico fare attività la notte, se uno può recuperare di giorno.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 volume basso.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Ho cucinato tutta la notte</a:t>
                      </a:r>
                      <a:r>
                        <a:rPr lang="it-IT" sz="1400" dirty="0" smtClean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. All’inizio il freddo (era la cosa più brutta), poi con</a:t>
                      </a:r>
                      <a:r>
                        <a:rPr lang="it-IT" sz="1400" baseline="0" dirty="0" smtClean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il forno acceso faceva più caldo.</a:t>
                      </a:r>
                      <a:endParaRPr lang="it-IT" sz="1400" dirty="0"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40105432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Ho visto tanti film. Con la tv accesa ho cucinato.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Cercavo anche di non far rumore con gli attrezzi, </a:t>
                      </a:r>
                      <a:r>
                        <a:rPr kumimoji="0" lang="it-IT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ma nessuno tanto avrebbe sentito. Ronfavano tutti della grossa.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Sento che cucinando con le mie mani…</a:t>
                      </a:r>
                      <a:endParaRPr lang="it-IT" sz="1400" dirty="0"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52998401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La cosa più brutta</a:t>
                      </a:r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/>
                        <a:t>Amo il silenzio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dirty="0" smtClean="0"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La notte non c’è nessuno che ti rompe le</a:t>
                      </a:r>
                      <a:r>
                        <a:rPr lang="it-IT" sz="1400" baseline="0" dirty="0" smtClean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scatole, è così piacevole …</a:t>
                      </a:r>
                      <a:endParaRPr lang="it-IT" sz="1400" dirty="0" smtClean="0"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400" dirty="0"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00254401"/>
                  </a:ext>
                </a:extLst>
              </a:tr>
              <a:tr h="794653">
                <a:tc>
                  <a:txBody>
                    <a:bodyPr/>
                    <a:lstStyle/>
                    <a:p>
                      <a:endParaRPr lang="it-IT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Il giorno dopo ero stanca, ma neanche tanto. Come se mi fossi ubriacata.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400" dirty="0"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70409383"/>
                  </a:ext>
                </a:extLst>
              </a:tr>
              <a:tr h="499700">
                <a:tc>
                  <a:txBody>
                    <a:bodyPr/>
                    <a:lstStyle/>
                    <a:p>
                      <a:endParaRPr lang="it-IT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Mi piace sentire il profumo e la sensazione della notte</a:t>
                      </a:r>
                      <a:endParaRPr lang="it-IT" sz="1400" dirty="0"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96673632"/>
                  </a:ext>
                </a:extLst>
              </a:tr>
            </a:tbl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3874983" y="1210957"/>
            <a:ext cx="3846617" cy="380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Garamond" panose="02020404030301010803" pitchFamily="18" charset="0"/>
              </a:rPr>
              <a:t>Un’amica racconta della notte insonne</a:t>
            </a:r>
            <a:endParaRPr lang="it-IT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672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235200" y="1684020"/>
            <a:ext cx="7848600" cy="354838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it-IT" sz="2000" dirty="0"/>
              <a:t>I canali visivo e auditivo sono </a:t>
            </a:r>
            <a:r>
              <a:rPr lang="it-IT" sz="2000" dirty="0" smtClean="0"/>
              <a:t>presenti </a:t>
            </a:r>
            <a:r>
              <a:rPr lang="it-IT" sz="2000" dirty="0"/>
              <a:t>nel sistema rappresentazionale dell’intervistata equamente tra loro, sebbene in minore quantità rispetto al terzo. </a:t>
            </a:r>
            <a:r>
              <a:rPr lang="it-IT" sz="2000" dirty="0" smtClean="0"/>
              <a:t>Dunque, il sistema rappresentazionale primario della persona intervistata risulta essere di tipo cinestesico, per via della maggiore quantità di parole legate alle sensazioni e percezioni fisiche, rispetto agli altri canali. </a:t>
            </a:r>
          </a:p>
        </p:txBody>
      </p:sp>
    </p:spTree>
    <p:extLst>
      <p:ext uri="{BB962C8B-B14F-4D97-AF65-F5344CB8AC3E}">
        <p14:creationId xmlns:p14="http://schemas.microsoft.com/office/powerpoint/2010/main" val="402170386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83673" y="511965"/>
            <a:ext cx="9929751" cy="699318"/>
          </a:xfrm>
        </p:spPr>
        <p:txBody>
          <a:bodyPr>
            <a:normAutofit/>
          </a:bodyPr>
          <a:lstStyle/>
          <a:p>
            <a:pPr algn="ctr"/>
            <a:r>
              <a:rPr lang="it-IT" sz="2800" dirty="0" smtClean="0"/>
              <a:t>Analisi di un testo di una canzone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83673" y="1910601"/>
            <a:ext cx="4457700" cy="431038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it-IT" dirty="0"/>
              <a:t>Cammino nel tempo remando controvento </a:t>
            </a:r>
          </a:p>
          <a:p>
            <a:pPr marL="0" indent="0" algn="just">
              <a:buNone/>
            </a:pPr>
            <a:r>
              <a:rPr lang="it-IT" dirty="0"/>
              <a:t>Che porta fragranze di un pallido tormento </a:t>
            </a:r>
          </a:p>
          <a:p>
            <a:pPr marL="0" indent="0" algn="just">
              <a:buNone/>
            </a:pPr>
            <a:r>
              <a:rPr lang="it-IT" dirty="0"/>
              <a:t>Un raggio di sole trasporta ogni colore </a:t>
            </a:r>
          </a:p>
          <a:p>
            <a:pPr marL="0" indent="0" algn="just">
              <a:buNone/>
            </a:pPr>
            <a:r>
              <a:rPr lang="it-IT" dirty="0"/>
              <a:t>A volte in un bicchiere s’affoga ogni dolore </a:t>
            </a:r>
          </a:p>
          <a:p>
            <a:pPr marL="0" indent="0" algn="just">
              <a:buNone/>
            </a:pPr>
            <a:r>
              <a:rPr lang="it-IT" dirty="0"/>
              <a:t>E </a:t>
            </a:r>
            <a:r>
              <a:rPr lang="it-IT" dirty="0" err="1"/>
              <a:t>và</a:t>
            </a:r>
            <a:r>
              <a:rPr lang="it-IT" dirty="0"/>
              <a:t> e </a:t>
            </a:r>
            <a:r>
              <a:rPr lang="it-IT" dirty="0" err="1"/>
              <a:t>và</a:t>
            </a:r>
            <a:r>
              <a:rPr lang="it-IT" dirty="0"/>
              <a:t> lontano se ne va </a:t>
            </a:r>
          </a:p>
          <a:p>
            <a:pPr marL="0" indent="0" algn="just">
              <a:buNone/>
            </a:pPr>
            <a:r>
              <a:rPr lang="it-IT" dirty="0"/>
              <a:t>Mi cullo l’illusione di non farlo tornare </a:t>
            </a:r>
          </a:p>
          <a:p>
            <a:pPr marL="0" indent="0" algn="just">
              <a:buNone/>
            </a:pPr>
            <a:r>
              <a:rPr lang="it-IT" dirty="0"/>
              <a:t> </a:t>
            </a:r>
          </a:p>
          <a:p>
            <a:pPr marL="0" indent="0" algn="just">
              <a:buNone/>
            </a:pPr>
            <a:r>
              <a:rPr lang="it-IT" dirty="0"/>
              <a:t>E scappo veloce dall’ombra feroce </a:t>
            </a:r>
          </a:p>
          <a:p>
            <a:pPr marL="0" indent="0" algn="just">
              <a:buNone/>
            </a:pPr>
            <a:r>
              <a:rPr lang="it-IT" dirty="0"/>
              <a:t>Che ingoierebbe il mondo senza gesti né voce </a:t>
            </a:r>
          </a:p>
          <a:p>
            <a:pPr marL="0" indent="0" algn="just">
              <a:buNone/>
            </a:pPr>
            <a:r>
              <a:rPr lang="it-IT" dirty="0"/>
              <a:t>La notte è ragnatela è il buio che mi svela </a:t>
            </a:r>
          </a:p>
          <a:p>
            <a:pPr marL="0" indent="0" algn="just">
              <a:buNone/>
            </a:pPr>
            <a:r>
              <a:rPr lang="it-IT" dirty="0"/>
              <a:t>La scruto nella luce fioca di luna che tace </a:t>
            </a:r>
          </a:p>
          <a:p>
            <a:pPr marL="0" indent="0" algn="just">
              <a:buNone/>
            </a:pPr>
            <a:r>
              <a:rPr lang="it-IT" dirty="0"/>
              <a:t> </a:t>
            </a:r>
          </a:p>
          <a:p>
            <a:pPr marL="0" indent="0" algn="just">
              <a:buNone/>
            </a:pPr>
            <a:r>
              <a:rPr lang="it-IT" dirty="0"/>
              <a:t>Che sa e sa che mai si volterà </a:t>
            </a:r>
          </a:p>
          <a:p>
            <a:pPr marL="0" indent="0" algn="just">
              <a:buNone/>
            </a:pPr>
            <a:r>
              <a:rPr lang="it-IT" dirty="0"/>
              <a:t>Non sa staccar lo sguardo da questo mondo ingordo 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4216729" y="1211283"/>
            <a:ext cx="3463637" cy="3746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Controvento – </a:t>
            </a:r>
            <a:r>
              <a:rPr lang="it-IT" dirty="0" err="1" smtClean="0"/>
              <a:t>Turè</a:t>
            </a:r>
            <a:r>
              <a:rPr lang="it-IT" dirty="0" smtClean="0"/>
              <a:t> Muschio</a:t>
            </a:r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6455724" y="1910601"/>
            <a:ext cx="4457700" cy="4310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it-IT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6455724" y="1910601"/>
            <a:ext cx="4457700" cy="431038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it-IT" dirty="0" smtClean="0"/>
              <a:t>E vado contento senza leggi di branco</a:t>
            </a:r>
          </a:p>
          <a:p>
            <a:pPr marL="0" indent="0" algn="just">
              <a:buFont typeface="Arial" pitchFamily="34" charset="0"/>
              <a:buNone/>
            </a:pPr>
            <a:r>
              <a:rPr lang="it-IT" dirty="0" smtClean="0"/>
              <a:t>Dove ci sono schemi visibilmente arranco</a:t>
            </a:r>
          </a:p>
          <a:p>
            <a:pPr marL="0" indent="0" algn="just">
              <a:buFont typeface="Arial" pitchFamily="34" charset="0"/>
              <a:buNone/>
            </a:pPr>
            <a:r>
              <a:rPr lang="it-IT" dirty="0" smtClean="0"/>
              <a:t>Precario l’equilibrio dentro questa mattanza</a:t>
            </a:r>
          </a:p>
          <a:p>
            <a:pPr marL="0" indent="0" algn="just">
              <a:buFont typeface="Arial" pitchFamily="34" charset="0"/>
              <a:buNone/>
            </a:pPr>
            <a:r>
              <a:rPr lang="it-IT" dirty="0" smtClean="0"/>
              <a:t>Dov’è c’è a chi non basta dov’è che a chi gli avanza </a:t>
            </a:r>
          </a:p>
          <a:p>
            <a:pPr marL="0" indent="0" algn="just">
              <a:buFont typeface="Arial" pitchFamily="34" charset="0"/>
              <a:buNone/>
            </a:pPr>
            <a:r>
              <a:rPr lang="it-IT" dirty="0" smtClean="0"/>
              <a:t>Chissà </a:t>
            </a:r>
            <a:r>
              <a:rPr lang="it-IT" dirty="0" err="1"/>
              <a:t>c</a:t>
            </a:r>
            <a:r>
              <a:rPr lang="it-IT" dirty="0" err="1" smtClean="0"/>
              <a:t>hissà</a:t>
            </a:r>
            <a:r>
              <a:rPr lang="it-IT" dirty="0" smtClean="0"/>
              <a:t> dov’è la verità</a:t>
            </a:r>
          </a:p>
          <a:p>
            <a:pPr marL="0" indent="0" algn="just">
              <a:buFont typeface="Arial" pitchFamily="34" charset="0"/>
              <a:buNone/>
            </a:pPr>
            <a:r>
              <a:rPr lang="it-IT" dirty="0" smtClean="0"/>
              <a:t>Ostaggio dei padroni o madre di illusioni</a:t>
            </a:r>
          </a:p>
          <a:p>
            <a:pPr marL="0" indent="0" algn="just">
              <a:buFont typeface="Arial" pitchFamily="34" charset="0"/>
              <a:buNone/>
            </a:pPr>
            <a:r>
              <a:rPr lang="it-IT" dirty="0" smtClean="0"/>
              <a:t> </a:t>
            </a:r>
          </a:p>
          <a:p>
            <a:pPr marL="0" indent="0" algn="just">
              <a:buNone/>
            </a:pPr>
            <a:r>
              <a:rPr lang="it-IT" dirty="0"/>
              <a:t>Cammino nel tempo remando controvento </a:t>
            </a:r>
          </a:p>
          <a:p>
            <a:pPr marL="0" indent="0" algn="just">
              <a:buNone/>
            </a:pPr>
            <a:r>
              <a:rPr lang="it-IT" dirty="0"/>
              <a:t>Che porta fragranze di un pallido tormento </a:t>
            </a:r>
          </a:p>
          <a:p>
            <a:pPr marL="0" indent="0" algn="just">
              <a:buNone/>
            </a:pPr>
            <a:r>
              <a:rPr lang="it-IT" dirty="0"/>
              <a:t>Ho gli occhi di fuoco e le narici d’aria </a:t>
            </a:r>
          </a:p>
          <a:p>
            <a:pPr marL="0" indent="0" algn="just">
              <a:buNone/>
            </a:pPr>
            <a:r>
              <a:rPr lang="it-IT" dirty="0"/>
              <a:t>La barba di terra e la bocca d’acqua </a:t>
            </a:r>
          </a:p>
          <a:p>
            <a:pPr marL="0" indent="0" algn="just">
              <a:buNone/>
            </a:pPr>
            <a:r>
              <a:rPr lang="it-IT" dirty="0"/>
              <a:t>Chissà </a:t>
            </a:r>
            <a:r>
              <a:rPr lang="it-IT" dirty="0" err="1"/>
              <a:t>chissà</a:t>
            </a:r>
            <a:r>
              <a:rPr lang="it-IT" dirty="0"/>
              <a:t> se è sogno o realtà </a:t>
            </a:r>
          </a:p>
          <a:p>
            <a:pPr marL="0" indent="0" algn="just">
              <a:buNone/>
            </a:pPr>
            <a:r>
              <a:rPr lang="it-IT" dirty="0"/>
              <a:t>Ho qui i quattro elementi </a:t>
            </a:r>
          </a:p>
          <a:p>
            <a:pPr marL="0" indent="0" algn="just">
              <a:buNone/>
            </a:pPr>
            <a:r>
              <a:rPr lang="it-IT" dirty="0"/>
              <a:t>Qui tra i miei lineamenti</a:t>
            </a:r>
          </a:p>
          <a:p>
            <a:pPr marL="0" indent="0">
              <a:buFont typeface="Arial" pitchFamily="34" charset="0"/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81267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56756" y="523841"/>
            <a:ext cx="9478488" cy="818071"/>
          </a:xfrm>
        </p:spPr>
        <p:txBody>
          <a:bodyPr>
            <a:normAutofit/>
          </a:bodyPr>
          <a:lstStyle/>
          <a:p>
            <a:pPr algn="ctr"/>
            <a:r>
              <a:rPr lang="it-IT" sz="3600" dirty="0" smtClean="0">
                <a:latin typeface="Garamond" panose="02020404030301010803" pitchFamily="18" charset="0"/>
              </a:rPr>
              <a:t>Analisi</a:t>
            </a:r>
            <a:endParaRPr lang="it-IT" sz="3600" dirty="0">
              <a:latin typeface="Garamond" panose="02020404030301010803" pitchFamily="18" charset="0"/>
            </a:endParaRPr>
          </a:p>
        </p:txBody>
      </p:sp>
      <p:graphicFrame>
        <p:nvGraphicFramePr>
          <p:cNvPr id="4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2780242"/>
              </p:ext>
            </p:extLst>
          </p:nvPr>
        </p:nvGraphicFramePr>
        <p:xfrm>
          <a:off x="783936" y="1341912"/>
          <a:ext cx="10624128" cy="5114251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3541376">
                  <a:extLst>
                    <a:ext uri="{9D8B030D-6E8A-4147-A177-3AD203B41FA5}">
                      <a16:colId xmlns:a16="http://schemas.microsoft.com/office/drawing/2014/main" val="3582199630"/>
                    </a:ext>
                  </a:extLst>
                </a:gridCol>
                <a:gridCol w="3541376">
                  <a:extLst>
                    <a:ext uri="{9D8B030D-6E8A-4147-A177-3AD203B41FA5}">
                      <a16:colId xmlns:a16="http://schemas.microsoft.com/office/drawing/2014/main" val="3277282600"/>
                    </a:ext>
                  </a:extLst>
                </a:gridCol>
                <a:gridCol w="3541376">
                  <a:extLst>
                    <a:ext uri="{9D8B030D-6E8A-4147-A177-3AD203B41FA5}">
                      <a16:colId xmlns:a16="http://schemas.microsoft.com/office/drawing/2014/main" val="1494246050"/>
                    </a:ext>
                  </a:extLst>
                </a:gridCol>
              </a:tblGrid>
              <a:tr h="360424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atin typeface="Garamond" panose="02020404030301010803" pitchFamily="18" charset="0"/>
                        </a:rPr>
                        <a:t>Visivo (V)</a:t>
                      </a:r>
                      <a:endParaRPr lang="it-IT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atin typeface="Garamond" panose="02020404030301010803" pitchFamily="18" charset="0"/>
                        </a:rPr>
                        <a:t>Auditivo (A)</a:t>
                      </a:r>
                      <a:endParaRPr lang="it-IT" dirty="0">
                        <a:latin typeface="Garamond" panose="02020404030301010803" pitchFamily="18" charset="0"/>
                      </a:endParaRPr>
                    </a:p>
                  </a:txBody>
                  <a:tcPr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atin typeface="Garamond" panose="02020404030301010803" pitchFamily="18" charset="0"/>
                        </a:rPr>
                        <a:t>Cinestesico</a:t>
                      </a:r>
                      <a:r>
                        <a:rPr lang="it-IT" baseline="0" dirty="0" smtClean="0">
                          <a:latin typeface="Garamond" panose="02020404030301010803" pitchFamily="18" charset="0"/>
                        </a:rPr>
                        <a:t> (K)</a:t>
                      </a:r>
                      <a:endParaRPr lang="it-IT" dirty="0">
                        <a:latin typeface="Garamond" panose="02020404030301010803" pitchFamily="18" charset="0"/>
                      </a:endParaRPr>
                    </a:p>
                  </a:txBody>
                  <a:tcPr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3606933"/>
                  </a:ext>
                </a:extLst>
              </a:tr>
              <a:tr h="5590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Pallido</a:t>
                      </a:r>
                      <a:endParaRPr lang="it-IT" sz="1400" dirty="0"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Di luna che tace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Che porta fragranze di un pallido tormento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4544452"/>
                  </a:ext>
                </a:extLst>
              </a:tr>
              <a:tr h="6227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Un raggio di sole trasporta ogni colore</a:t>
                      </a:r>
                    </a:p>
                  </a:txBody>
                  <a:tcPr marL="68580" marR="68580" marT="0" marB="0"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Né voce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 volte in un bicchiere si affoga ogni dolore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11945673"/>
                  </a:ext>
                </a:extLst>
              </a:tr>
              <a:tr h="5324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Lontano se ne va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68580" marR="68580" marT="0" marB="0">
                    <a:lnR>
                      <a:noFill/>
                    </a:lnR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E scappo veloce dall’ombra feroce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22589344"/>
                  </a:ext>
                </a:extLst>
              </a:tr>
              <a:tr h="5324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Illusione </a:t>
                      </a:r>
                      <a:endParaRPr lang="it-IT" sz="1400" dirty="0"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68580" marR="68580" marT="0" marB="0"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Senza gesti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34127674"/>
                  </a:ext>
                </a:extLst>
              </a:tr>
              <a:tr h="5324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Buio che mi svela</a:t>
                      </a:r>
                      <a:endParaRPr lang="it-IT" sz="1400" dirty="0"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68580" marR="68580" marT="0" marB="0"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Mondo ingordo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78164405"/>
                  </a:ext>
                </a:extLst>
              </a:tr>
              <a:tr h="4382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La scruto </a:t>
                      </a:r>
                      <a:r>
                        <a:rPr lang="it-IT" sz="1400" dirty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nella luce fioca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400" dirty="0"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E vado contento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40105432"/>
                  </a:ext>
                </a:extLst>
              </a:tr>
              <a:tr h="5358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Non sa staccar lo sguardo da questo mondo ingordo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/>
                        <a:t>Ho gli occhi di fuoco e le n</a:t>
                      </a:r>
                      <a:r>
                        <a:rPr lang="it-IT" sz="1400" dirty="0" smtClean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arici d’aria</a:t>
                      </a:r>
                      <a:endParaRPr lang="it-IT" sz="1400" dirty="0"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52998401"/>
                  </a:ext>
                </a:extLst>
              </a:tr>
              <a:tr h="5197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Dove ci sono schemi visibilmente arranco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00254401"/>
                  </a:ext>
                </a:extLst>
              </a:tr>
              <a:tr h="4261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Ho gli occhi di fuoco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704093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1267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391723" y="1532444"/>
            <a:ext cx="7730177" cy="369995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it-IT" sz="2000" dirty="0" smtClean="0"/>
              <a:t>Dall’analisi effettuata sul testo soprastante, </a:t>
            </a:r>
            <a:r>
              <a:rPr lang="it-IT" sz="2000" dirty="0"/>
              <a:t>emerge che il sistema rappresentazionale primario di questa canzone </a:t>
            </a:r>
            <a:r>
              <a:rPr lang="it-IT" sz="2000" dirty="0" smtClean="0"/>
              <a:t>è composto equamente da quello visivo e da quello cinestesico, con una leggera prevalenza di quello visivo.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it-IT" sz="2000" dirty="0" smtClean="0"/>
              <a:t>Il canale auditivo viene utilizzato in modo nettamente inferiore, con la presenza di solo 2 parole.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33748207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pone">
  <a:themeElements>
    <a:clrScheme name="Sapone">
      <a:dk1>
        <a:sysClr val="windowText" lastClr="000000"/>
      </a:dk1>
      <a:lt1>
        <a:sysClr val="window" lastClr="FFFFFF"/>
      </a:lt1>
      <a:dk2>
        <a:srgbClr val="373545"/>
      </a:dk2>
      <a:lt2>
        <a:srgbClr val="BCD0E0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6793CD"/>
      </a:accent6>
      <a:hlink>
        <a:srgbClr val="6B9F25"/>
      </a:hlink>
      <a:folHlink>
        <a:srgbClr val="9F6715"/>
      </a:folHlink>
    </a:clrScheme>
    <a:fontScheme name="Sapon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pon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913DB040-6816-4415-960D-8178C78575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Sapone</Template>
  <TotalTime>193</TotalTime>
  <Words>1487</Words>
  <Application>Microsoft Office PowerPoint</Application>
  <PresentationFormat>Widescreen</PresentationFormat>
  <Paragraphs>203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20" baseType="lpstr">
      <vt:lpstr>MS Mincho</vt:lpstr>
      <vt:lpstr>Arial</vt:lpstr>
      <vt:lpstr>Century Gothic</vt:lpstr>
      <vt:lpstr>Garamond</vt:lpstr>
      <vt:lpstr>Times New Roman</vt:lpstr>
      <vt:lpstr>Sapone</vt:lpstr>
      <vt:lpstr>Esercitazione sul sistema rappresentazionale primario  (srp)</vt:lpstr>
      <vt:lpstr>Analisi di una conversazione con una persona consapevole</vt:lpstr>
      <vt:lpstr>Analisi di una conversazione con una persona consapevole</vt:lpstr>
      <vt:lpstr>Presentazione standard di PowerPoint</vt:lpstr>
      <vt:lpstr>Analisi di una conversazione con una persona inconsapevole</vt:lpstr>
      <vt:lpstr>Presentazione standard di PowerPoint</vt:lpstr>
      <vt:lpstr>Analisi di un testo di una canzone</vt:lpstr>
      <vt:lpstr>Analisi</vt:lpstr>
      <vt:lpstr>Presentazione standard di PowerPoint</vt:lpstr>
      <vt:lpstr>Analisi di un monologo su YouTube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Esercitazione sul sistema rappresentazionale primario  (srp)</dc:title>
  <dc:creator>Arianna</dc:creator>
  <cp:lastModifiedBy>Arianna</cp:lastModifiedBy>
  <cp:revision>26</cp:revision>
  <dcterms:created xsi:type="dcterms:W3CDTF">2019-01-04T10:59:37Z</dcterms:created>
  <dcterms:modified xsi:type="dcterms:W3CDTF">2019-06-15T09:43:33Z</dcterms:modified>
</cp:coreProperties>
</file>